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81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255755-F9C1-63BC-33A2-1CE00D829F29}"/>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92689E4F-503E-608B-E724-24583585F6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48AB93F9-BB86-42E3-0D45-CE3DD7E11589}"/>
              </a:ext>
            </a:extLst>
          </p:cNvPr>
          <p:cNvSpPr>
            <a:spLocks noGrp="1"/>
          </p:cNvSpPr>
          <p:nvPr>
            <p:ph type="dt" sz="half" idx="10"/>
          </p:nvPr>
        </p:nvSpPr>
        <p:spPr/>
        <p:txBody>
          <a:bodyPr/>
          <a:lstStyle/>
          <a:p>
            <a:fld id="{190D2BDA-49AF-401D-A659-3B59C62793C4}" type="datetimeFigureOut">
              <a:rPr lang="ru-RU" smtClean="0"/>
              <a:t>05.04.2024</a:t>
            </a:fld>
            <a:endParaRPr lang="ru-RU"/>
          </a:p>
        </p:txBody>
      </p:sp>
      <p:sp>
        <p:nvSpPr>
          <p:cNvPr id="5" name="Нижний колонтитул 4">
            <a:extLst>
              <a:ext uri="{FF2B5EF4-FFF2-40B4-BE49-F238E27FC236}">
                <a16:creationId xmlns:a16="http://schemas.microsoft.com/office/drawing/2014/main" id="{34C4A87B-2B38-E678-2D9A-FDCD32C92C5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E04E487-76DA-98D6-E6D0-F0070711DC3B}"/>
              </a:ext>
            </a:extLst>
          </p:cNvPr>
          <p:cNvSpPr>
            <a:spLocks noGrp="1"/>
          </p:cNvSpPr>
          <p:nvPr>
            <p:ph type="sldNum" sz="quarter" idx="12"/>
          </p:nvPr>
        </p:nvSpPr>
        <p:spPr/>
        <p:txBody>
          <a:bodyPr/>
          <a:lstStyle/>
          <a:p>
            <a:fld id="{FF6FDA0A-699C-46B6-B731-5FA62A7C1E72}" type="slidenum">
              <a:rPr lang="ru-RU" smtClean="0"/>
              <a:t>‹#›</a:t>
            </a:fld>
            <a:endParaRPr lang="ru-RU"/>
          </a:p>
        </p:txBody>
      </p:sp>
    </p:spTree>
    <p:extLst>
      <p:ext uri="{BB962C8B-B14F-4D97-AF65-F5344CB8AC3E}">
        <p14:creationId xmlns:p14="http://schemas.microsoft.com/office/powerpoint/2010/main" val="1982094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EFBC91-981C-EA34-7581-E43F689C20F8}"/>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CF9C4F4D-D15A-FCCC-5472-B521A948026B}"/>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15A587C-EFD4-6052-75BC-0625DF6AC343}"/>
              </a:ext>
            </a:extLst>
          </p:cNvPr>
          <p:cNvSpPr>
            <a:spLocks noGrp="1"/>
          </p:cNvSpPr>
          <p:nvPr>
            <p:ph type="dt" sz="half" idx="10"/>
          </p:nvPr>
        </p:nvSpPr>
        <p:spPr/>
        <p:txBody>
          <a:bodyPr/>
          <a:lstStyle/>
          <a:p>
            <a:fld id="{190D2BDA-49AF-401D-A659-3B59C62793C4}" type="datetimeFigureOut">
              <a:rPr lang="ru-RU" smtClean="0"/>
              <a:t>05.04.2024</a:t>
            </a:fld>
            <a:endParaRPr lang="ru-RU"/>
          </a:p>
        </p:txBody>
      </p:sp>
      <p:sp>
        <p:nvSpPr>
          <p:cNvPr id="5" name="Нижний колонтитул 4">
            <a:extLst>
              <a:ext uri="{FF2B5EF4-FFF2-40B4-BE49-F238E27FC236}">
                <a16:creationId xmlns:a16="http://schemas.microsoft.com/office/drawing/2014/main" id="{BD229E5B-05B0-F5E4-D5DE-11859F1414E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5FD5FBE-4FEE-A35E-A6C7-F0C428B69F0A}"/>
              </a:ext>
            </a:extLst>
          </p:cNvPr>
          <p:cNvSpPr>
            <a:spLocks noGrp="1"/>
          </p:cNvSpPr>
          <p:nvPr>
            <p:ph type="sldNum" sz="quarter" idx="12"/>
          </p:nvPr>
        </p:nvSpPr>
        <p:spPr/>
        <p:txBody>
          <a:bodyPr/>
          <a:lstStyle/>
          <a:p>
            <a:fld id="{FF6FDA0A-699C-46B6-B731-5FA62A7C1E72}" type="slidenum">
              <a:rPr lang="ru-RU" smtClean="0"/>
              <a:t>‹#›</a:t>
            </a:fld>
            <a:endParaRPr lang="ru-RU"/>
          </a:p>
        </p:txBody>
      </p:sp>
    </p:spTree>
    <p:extLst>
      <p:ext uri="{BB962C8B-B14F-4D97-AF65-F5344CB8AC3E}">
        <p14:creationId xmlns:p14="http://schemas.microsoft.com/office/powerpoint/2010/main" val="1037534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092E402F-041C-197F-9944-65C80C80560B}"/>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C0582CF4-958C-093D-CFA2-628A5028DE66}"/>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F1887C4-B21F-7BC6-87F6-B9A1189ADE46}"/>
              </a:ext>
            </a:extLst>
          </p:cNvPr>
          <p:cNvSpPr>
            <a:spLocks noGrp="1"/>
          </p:cNvSpPr>
          <p:nvPr>
            <p:ph type="dt" sz="half" idx="10"/>
          </p:nvPr>
        </p:nvSpPr>
        <p:spPr/>
        <p:txBody>
          <a:bodyPr/>
          <a:lstStyle/>
          <a:p>
            <a:fld id="{190D2BDA-49AF-401D-A659-3B59C62793C4}" type="datetimeFigureOut">
              <a:rPr lang="ru-RU" smtClean="0"/>
              <a:t>05.04.2024</a:t>
            </a:fld>
            <a:endParaRPr lang="ru-RU"/>
          </a:p>
        </p:txBody>
      </p:sp>
      <p:sp>
        <p:nvSpPr>
          <p:cNvPr id="5" name="Нижний колонтитул 4">
            <a:extLst>
              <a:ext uri="{FF2B5EF4-FFF2-40B4-BE49-F238E27FC236}">
                <a16:creationId xmlns:a16="http://schemas.microsoft.com/office/drawing/2014/main" id="{9E9CD713-0C87-AC80-0BFB-176529F2D4E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BC19B7A-3321-2D3F-662F-A8965095C835}"/>
              </a:ext>
            </a:extLst>
          </p:cNvPr>
          <p:cNvSpPr>
            <a:spLocks noGrp="1"/>
          </p:cNvSpPr>
          <p:nvPr>
            <p:ph type="sldNum" sz="quarter" idx="12"/>
          </p:nvPr>
        </p:nvSpPr>
        <p:spPr/>
        <p:txBody>
          <a:bodyPr/>
          <a:lstStyle/>
          <a:p>
            <a:fld id="{FF6FDA0A-699C-46B6-B731-5FA62A7C1E72}" type="slidenum">
              <a:rPr lang="ru-RU" smtClean="0"/>
              <a:t>‹#›</a:t>
            </a:fld>
            <a:endParaRPr lang="ru-RU"/>
          </a:p>
        </p:txBody>
      </p:sp>
    </p:spTree>
    <p:extLst>
      <p:ext uri="{BB962C8B-B14F-4D97-AF65-F5344CB8AC3E}">
        <p14:creationId xmlns:p14="http://schemas.microsoft.com/office/powerpoint/2010/main" val="2562940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A2125F-E2DE-AB55-4155-8FDB52AA5E0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C88DDEE-0012-733F-0C3A-88E47B2D29CF}"/>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485834B-0F30-9176-D057-5061C871D8A8}"/>
              </a:ext>
            </a:extLst>
          </p:cNvPr>
          <p:cNvSpPr>
            <a:spLocks noGrp="1"/>
          </p:cNvSpPr>
          <p:nvPr>
            <p:ph type="dt" sz="half" idx="10"/>
          </p:nvPr>
        </p:nvSpPr>
        <p:spPr/>
        <p:txBody>
          <a:bodyPr/>
          <a:lstStyle/>
          <a:p>
            <a:fld id="{190D2BDA-49AF-401D-A659-3B59C62793C4}" type="datetimeFigureOut">
              <a:rPr lang="ru-RU" smtClean="0"/>
              <a:t>05.04.2024</a:t>
            </a:fld>
            <a:endParaRPr lang="ru-RU"/>
          </a:p>
        </p:txBody>
      </p:sp>
      <p:sp>
        <p:nvSpPr>
          <p:cNvPr id="5" name="Нижний колонтитул 4">
            <a:extLst>
              <a:ext uri="{FF2B5EF4-FFF2-40B4-BE49-F238E27FC236}">
                <a16:creationId xmlns:a16="http://schemas.microsoft.com/office/drawing/2014/main" id="{185AFA74-2FF8-06B3-6657-805FE249FA7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1376366-D27E-E613-0EA2-E883CDFE8587}"/>
              </a:ext>
            </a:extLst>
          </p:cNvPr>
          <p:cNvSpPr>
            <a:spLocks noGrp="1"/>
          </p:cNvSpPr>
          <p:nvPr>
            <p:ph type="sldNum" sz="quarter" idx="12"/>
          </p:nvPr>
        </p:nvSpPr>
        <p:spPr/>
        <p:txBody>
          <a:bodyPr/>
          <a:lstStyle/>
          <a:p>
            <a:fld id="{FF6FDA0A-699C-46B6-B731-5FA62A7C1E72}" type="slidenum">
              <a:rPr lang="ru-RU" smtClean="0"/>
              <a:t>‹#›</a:t>
            </a:fld>
            <a:endParaRPr lang="ru-RU"/>
          </a:p>
        </p:txBody>
      </p:sp>
    </p:spTree>
    <p:extLst>
      <p:ext uri="{BB962C8B-B14F-4D97-AF65-F5344CB8AC3E}">
        <p14:creationId xmlns:p14="http://schemas.microsoft.com/office/powerpoint/2010/main" val="3793933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355175-DDD2-C24D-8C8B-737F07438188}"/>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DA3DBF43-3098-D95C-3AB3-68CDEA51FA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D3CD88F8-BE30-7EBA-43AE-5CBDD62130C3}"/>
              </a:ext>
            </a:extLst>
          </p:cNvPr>
          <p:cNvSpPr>
            <a:spLocks noGrp="1"/>
          </p:cNvSpPr>
          <p:nvPr>
            <p:ph type="dt" sz="half" idx="10"/>
          </p:nvPr>
        </p:nvSpPr>
        <p:spPr/>
        <p:txBody>
          <a:bodyPr/>
          <a:lstStyle/>
          <a:p>
            <a:fld id="{190D2BDA-49AF-401D-A659-3B59C62793C4}" type="datetimeFigureOut">
              <a:rPr lang="ru-RU" smtClean="0"/>
              <a:t>05.04.2024</a:t>
            </a:fld>
            <a:endParaRPr lang="ru-RU"/>
          </a:p>
        </p:txBody>
      </p:sp>
      <p:sp>
        <p:nvSpPr>
          <p:cNvPr id="5" name="Нижний колонтитул 4">
            <a:extLst>
              <a:ext uri="{FF2B5EF4-FFF2-40B4-BE49-F238E27FC236}">
                <a16:creationId xmlns:a16="http://schemas.microsoft.com/office/drawing/2014/main" id="{EB3FE370-B0A6-B60B-4C13-0ADE06AD0DB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4BE72F9-79BE-5039-0A86-1186EC363121}"/>
              </a:ext>
            </a:extLst>
          </p:cNvPr>
          <p:cNvSpPr>
            <a:spLocks noGrp="1"/>
          </p:cNvSpPr>
          <p:nvPr>
            <p:ph type="sldNum" sz="quarter" idx="12"/>
          </p:nvPr>
        </p:nvSpPr>
        <p:spPr/>
        <p:txBody>
          <a:bodyPr/>
          <a:lstStyle/>
          <a:p>
            <a:fld id="{FF6FDA0A-699C-46B6-B731-5FA62A7C1E72}" type="slidenum">
              <a:rPr lang="ru-RU" smtClean="0"/>
              <a:t>‹#›</a:t>
            </a:fld>
            <a:endParaRPr lang="ru-RU"/>
          </a:p>
        </p:txBody>
      </p:sp>
    </p:spTree>
    <p:extLst>
      <p:ext uri="{BB962C8B-B14F-4D97-AF65-F5344CB8AC3E}">
        <p14:creationId xmlns:p14="http://schemas.microsoft.com/office/powerpoint/2010/main" val="4068491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2BFA63-CE19-4512-1D96-A0CC4C3D86C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2F6EECFE-C6CE-F233-9800-32AD9F5D7B68}"/>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70F1A440-25F7-F2FA-C092-4ACBE2BE64C6}"/>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6540F59-9D99-E2F7-3F45-6878BCED30FC}"/>
              </a:ext>
            </a:extLst>
          </p:cNvPr>
          <p:cNvSpPr>
            <a:spLocks noGrp="1"/>
          </p:cNvSpPr>
          <p:nvPr>
            <p:ph type="dt" sz="half" idx="10"/>
          </p:nvPr>
        </p:nvSpPr>
        <p:spPr/>
        <p:txBody>
          <a:bodyPr/>
          <a:lstStyle/>
          <a:p>
            <a:fld id="{190D2BDA-49AF-401D-A659-3B59C62793C4}" type="datetimeFigureOut">
              <a:rPr lang="ru-RU" smtClean="0"/>
              <a:t>05.04.2024</a:t>
            </a:fld>
            <a:endParaRPr lang="ru-RU"/>
          </a:p>
        </p:txBody>
      </p:sp>
      <p:sp>
        <p:nvSpPr>
          <p:cNvPr id="6" name="Нижний колонтитул 5">
            <a:extLst>
              <a:ext uri="{FF2B5EF4-FFF2-40B4-BE49-F238E27FC236}">
                <a16:creationId xmlns:a16="http://schemas.microsoft.com/office/drawing/2014/main" id="{9F96E572-70A1-909B-659E-97A4C9D226E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33547D7-9D65-1FBB-F243-0F4A7FE22850}"/>
              </a:ext>
            </a:extLst>
          </p:cNvPr>
          <p:cNvSpPr>
            <a:spLocks noGrp="1"/>
          </p:cNvSpPr>
          <p:nvPr>
            <p:ph type="sldNum" sz="quarter" idx="12"/>
          </p:nvPr>
        </p:nvSpPr>
        <p:spPr/>
        <p:txBody>
          <a:bodyPr/>
          <a:lstStyle/>
          <a:p>
            <a:fld id="{FF6FDA0A-699C-46B6-B731-5FA62A7C1E72}" type="slidenum">
              <a:rPr lang="ru-RU" smtClean="0"/>
              <a:t>‹#›</a:t>
            </a:fld>
            <a:endParaRPr lang="ru-RU"/>
          </a:p>
        </p:txBody>
      </p:sp>
    </p:spTree>
    <p:extLst>
      <p:ext uri="{BB962C8B-B14F-4D97-AF65-F5344CB8AC3E}">
        <p14:creationId xmlns:p14="http://schemas.microsoft.com/office/powerpoint/2010/main" val="3131760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6CF4E9-A471-E6E2-C011-7A7D1D325EF9}"/>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C73E983-E329-B59D-56B5-FF51D1C67A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D7DF3CD-EA7E-0E85-1E9C-3111AA91EFC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0E07ECA-942B-44C9-B178-1D4315A59C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562EA86E-0186-AFB8-03D2-EF9044684EE4}"/>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1FD24E89-35CF-C5DC-C94C-6284C179CC59}"/>
              </a:ext>
            </a:extLst>
          </p:cNvPr>
          <p:cNvSpPr>
            <a:spLocks noGrp="1"/>
          </p:cNvSpPr>
          <p:nvPr>
            <p:ph type="dt" sz="half" idx="10"/>
          </p:nvPr>
        </p:nvSpPr>
        <p:spPr/>
        <p:txBody>
          <a:bodyPr/>
          <a:lstStyle/>
          <a:p>
            <a:fld id="{190D2BDA-49AF-401D-A659-3B59C62793C4}" type="datetimeFigureOut">
              <a:rPr lang="ru-RU" smtClean="0"/>
              <a:t>05.04.2024</a:t>
            </a:fld>
            <a:endParaRPr lang="ru-RU"/>
          </a:p>
        </p:txBody>
      </p:sp>
      <p:sp>
        <p:nvSpPr>
          <p:cNvPr id="8" name="Нижний колонтитул 7">
            <a:extLst>
              <a:ext uri="{FF2B5EF4-FFF2-40B4-BE49-F238E27FC236}">
                <a16:creationId xmlns:a16="http://schemas.microsoft.com/office/drawing/2014/main" id="{A5A66CD6-F926-E210-659C-E4436D503519}"/>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45360132-7B7A-B317-8157-B9189FD506B8}"/>
              </a:ext>
            </a:extLst>
          </p:cNvPr>
          <p:cNvSpPr>
            <a:spLocks noGrp="1"/>
          </p:cNvSpPr>
          <p:nvPr>
            <p:ph type="sldNum" sz="quarter" idx="12"/>
          </p:nvPr>
        </p:nvSpPr>
        <p:spPr/>
        <p:txBody>
          <a:bodyPr/>
          <a:lstStyle/>
          <a:p>
            <a:fld id="{FF6FDA0A-699C-46B6-B731-5FA62A7C1E72}" type="slidenum">
              <a:rPr lang="ru-RU" smtClean="0"/>
              <a:t>‹#›</a:t>
            </a:fld>
            <a:endParaRPr lang="ru-RU"/>
          </a:p>
        </p:txBody>
      </p:sp>
    </p:spTree>
    <p:extLst>
      <p:ext uri="{BB962C8B-B14F-4D97-AF65-F5344CB8AC3E}">
        <p14:creationId xmlns:p14="http://schemas.microsoft.com/office/powerpoint/2010/main" val="4055244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423778-5B1F-3056-1FBB-C21DC6ABEA31}"/>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E7707AF2-4C3A-6CA0-3149-CA47A7F93825}"/>
              </a:ext>
            </a:extLst>
          </p:cNvPr>
          <p:cNvSpPr>
            <a:spLocks noGrp="1"/>
          </p:cNvSpPr>
          <p:nvPr>
            <p:ph type="dt" sz="half" idx="10"/>
          </p:nvPr>
        </p:nvSpPr>
        <p:spPr/>
        <p:txBody>
          <a:bodyPr/>
          <a:lstStyle/>
          <a:p>
            <a:fld id="{190D2BDA-49AF-401D-A659-3B59C62793C4}" type="datetimeFigureOut">
              <a:rPr lang="ru-RU" smtClean="0"/>
              <a:t>05.04.2024</a:t>
            </a:fld>
            <a:endParaRPr lang="ru-RU"/>
          </a:p>
        </p:txBody>
      </p:sp>
      <p:sp>
        <p:nvSpPr>
          <p:cNvPr id="4" name="Нижний колонтитул 3">
            <a:extLst>
              <a:ext uri="{FF2B5EF4-FFF2-40B4-BE49-F238E27FC236}">
                <a16:creationId xmlns:a16="http://schemas.microsoft.com/office/drawing/2014/main" id="{ACBA5424-5EDB-3333-0A71-C75B2F18C66F}"/>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01159B04-73C9-62CC-5707-54A8E912F3B0}"/>
              </a:ext>
            </a:extLst>
          </p:cNvPr>
          <p:cNvSpPr>
            <a:spLocks noGrp="1"/>
          </p:cNvSpPr>
          <p:nvPr>
            <p:ph type="sldNum" sz="quarter" idx="12"/>
          </p:nvPr>
        </p:nvSpPr>
        <p:spPr/>
        <p:txBody>
          <a:bodyPr/>
          <a:lstStyle/>
          <a:p>
            <a:fld id="{FF6FDA0A-699C-46B6-B731-5FA62A7C1E72}" type="slidenum">
              <a:rPr lang="ru-RU" smtClean="0"/>
              <a:t>‹#›</a:t>
            </a:fld>
            <a:endParaRPr lang="ru-RU"/>
          </a:p>
        </p:txBody>
      </p:sp>
    </p:spTree>
    <p:extLst>
      <p:ext uri="{BB962C8B-B14F-4D97-AF65-F5344CB8AC3E}">
        <p14:creationId xmlns:p14="http://schemas.microsoft.com/office/powerpoint/2010/main" val="977729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FA8859BD-338B-F4DD-9E77-1D45E8109258}"/>
              </a:ext>
            </a:extLst>
          </p:cNvPr>
          <p:cNvSpPr>
            <a:spLocks noGrp="1"/>
          </p:cNvSpPr>
          <p:nvPr>
            <p:ph type="dt" sz="half" idx="10"/>
          </p:nvPr>
        </p:nvSpPr>
        <p:spPr/>
        <p:txBody>
          <a:bodyPr/>
          <a:lstStyle/>
          <a:p>
            <a:fld id="{190D2BDA-49AF-401D-A659-3B59C62793C4}" type="datetimeFigureOut">
              <a:rPr lang="ru-RU" smtClean="0"/>
              <a:t>05.04.2024</a:t>
            </a:fld>
            <a:endParaRPr lang="ru-RU"/>
          </a:p>
        </p:txBody>
      </p:sp>
      <p:sp>
        <p:nvSpPr>
          <p:cNvPr id="3" name="Нижний колонтитул 2">
            <a:extLst>
              <a:ext uri="{FF2B5EF4-FFF2-40B4-BE49-F238E27FC236}">
                <a16:creationId xmlns:a16="http://schemas.microsoft.com/office/drawing/2014/main" id="{3B46371E-C374-10DC-ACCC-9C4C3356046B}"/>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FC6D97A9-0D18-0658-A0B0-6937D2948041}"/>
              </a:ext>
            </a:extLst>
          </p:cNvPr>
          <p:cNvSpPr>
            <a:spLocks noGrp="1"/>
          </p:cNvSpPr>
          <p:nvPr>
            <p:ph type="sldNum" sz="quarter" idx="12"/>
          </p:nvPr>
        </p:nvSpPr>
        <p:spPr/>
        <p:txBody>
          <a:bodyPr/>
          <a:lstStyle/>
          <a:p>
            <a:fld id="{FF6FDA0A-699C-46B6-B731-5FA62A7C1E72}" type="slidenum">
              <a:rPr lang="ru-RU" smtClean="0"/>
              <a:t>‹#›</a:t>
            </a:fld>
            <a:endParaRPr lang="ru-RU"/>
          </a:p>
        </p:txBody>
      </p:sp>
    </p:spTree>
    <p:extLst>
      <p:ext uri="{BB962C8B-B14F-4D97-AF65-F5344CB8AC3E}">
        <p14:creationId xmlns:p14="http://schemas.microsoft.com/office/powerpoint/2010/main" val="210051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336998-EE83-A554-C04C-A6DFAD2C029D}"/>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95FEC778-64B6-5672-E21E-1DC877B8F8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88D7162-B7BC-FCA9-817A-D3463A3758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061E75D-CB72-2098-9354-1BFA919A5B95}"/>
              </a:ext>
            </a:extLst>
          </p:cNvPr>
          <p:cNvSpPr>
            <a:spLocks noGrp="1"/>
          </p:cNvSpPr>
          <p:nvPr>
            <p:ph type="dt" sz="half" idx="10"/>
          </p:nvPr>
        </p:nvSpPr>
        <p:spPr/>
        <p:txBody>
          <a:bodyPr/>
          <a:lstStyle/>
          <a:p>
            <a:fld id="{190D2BDA-49AF-401D-A659-3B59C62793C4}" type="datetimeFigureOut">
              <a:rPr lang="ru-RU" smtClean="0"/>
              <a:t>05.04.2024</a:t>
            </a:fld>
            <a:endParaRPr lang="ru-RU"/>
          </a:p>
        </p:txBody>
      </p:sp>
      <p:sp>
        <p:nvSpPr>
          <p:cNvPr id="6" name="Нижний колонтитул 5">
            <a:extLst>
              <a:ext uri="{FF2B5EF4-FFF2-40B4-BE49-F238E27FC236}">
                <a16:creationId xmlns:a16="http://schemas.microsoft.com/office/drawing/2014/main" id="{6ED5D329-3405-2CC7-E532-AF159EE7A1F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320F0A8-FB96-2A3D-F7BF-4F645CCBE0F4}"/>
              </a:ext>
            </a:extLst>
          </p:cNvPr>
          <p:cNvSpPr>
            <a:spLocks noGrp="1"/>
          </p:cNvSpPr>
          <p:nvPr>
            <p:ph type="sldNum" sz="quarter" idx="12"/>
          </p:nvPr>
        </p:nvSpPr>
        <p:spPr/>
        <p:txBody>
          <a:bodyPr/>
          <a:lstStyle/>
          <a:p>
            <a:fld id="{FF6FDA0A-699C-46B6-B731-5FA62A7C1E72}" type="slidenum">
              <a:rPr lang="ru-RU" smtClean="0"/>
              <a:t>‹#›</a:t>
            </a:fld>
            <a:endParaRPr lang="ru-RU"/>
          </a:p>
        </p:txBody>
      </p:sp>
    </p:spTree>
    <p:extLst>
      <p:ext uri="{BB962C8B-B14F-4D97-AF65-F5344CB8AC3E}">
        <p14:creationId xmlns:p14="http://schemas.microsoft.com/office/powerpoint/2010/main" val="3690519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F6C6DB-D231-13BB-7D60-A1AE8362352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E83C9164-FB7E-9692-4349-EC9BAD586B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557A7688-48E5-E7DC-4524-A882B6C7BC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AC94C17-B8E7-63D7-0665-2E7BDC805404}"/>
              </a:ext>
            </a:extLst>
          </p:cNvPr>
          <p:cNvSpPr>
            <a:spLocks noGrp="1"/>
          </p:cNvSpPr>
          <p:nvPr>
            <p:ph type="dt" sz="half" idx="10"/>
          </p:nvPr>
        </p:nvSpPr>
        <p:spPr/>
        <p:txBody>
          <a:bodyPr/>
          <a:lstStyle/>
          <a:p>
            <a:fld id="{190D2BDA-49AF-401D-A659-3B59C62793C4}" type="datetimeFigureOut">
              <a:rPr lang="ru-RU" smtClean="0"/>
              <a:t>05.04.2024</a:t>
            </a:fld>
            <a:endParaRPr lang="ru-RU"/>
          </a:p>
        </p:txBody>
      </p:sp>
      <p:sp>
        <p:nvSpPr>
          <p:cNvPr id="6" name="Нижний колонтитул 5">
            <a:extLst>
              <a:ext uri="{FF2B5EF4-FFF2-40B4-BE49-F238E27FC236}">
                <a16:creationId xmlns:a16="http://schemas.microsoft.com/office/drawing/2014/main" id="{4CABA271-09DF-3517-6BE5-FB7C11BB75F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856CB1E2-35BA-7758-1DBF-62B1F50FFB7B}"/>
              </a:ext>
            </a:extLst>
          </p:cNvPr>
          <p:cNvSpPr>
            <a:spLocks noGrp="1"/>
          </p:cNvSpPr>
          <p:nvPr>
            <p:ph type="sldNum" sz="quarter" idx="12"/>
          </p:nvPr>
        </p:nvSpPr>
        <p:spPr/>
        <p:txBody>
          <a:bodyPr/>
          <a:lstStyle/>
          <a:p>
            <a:fld id="{FF6FDA0A-699C-46B6-B731-5FA62A7C1E72}" type="slidenum">
              <a:rPr lang="ru-RU" smtClean="0"/>
              <a:t>‹#›</a:t>
            </a:fld>
            <a:endParaRPr lang="ru-RU"/>
          </a:p>
        </p:txBody>
      </p:sp>
    </p:spTree>
    <p:extLst>
      <p:ext uri="{BB962C8B-B14F-4D97-AF65-F5344CB8AC3E}">
        <p14:creationId xmlns:p14="http://schemas.microsoft.com/office/powerpoint/2010/main" val="1684308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856C39-E191-8622-F8EE-42222344A2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27DC0D9F-EFF8-A512-0CAA-FD1799504D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E44767F-3EAE-EE82-FB31-1EA2FDDDC7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0D2BDA-49AF-401D-A659-3B59C62793C4}" type="datetimeFigureOut">
              <a:rPr lang="ru-RU" smtClean="0"/>
              <a:t>05.04.2024</a:t>
            </a:fld>
            <a:endParaRPr lang="ru-RU"/>
          </a:p>
        </p:txBody>
      </p:sp>
      <p:sp>
        <p:nvSpPr>
          <p:cNvPr id="5" name="Нижний колонтитул 4">
            <a:extLst>
              <a:ext uri="{FF2B5EF4-FFF2-40B4-BE49-F238E27FC236}">
                <a16:creationId xmlns:a16="http://schemas.microsoft.com/office/drawing/2014/main" id="{20395CC6-C22A-0301-E4E0-E91F75B9FB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5D9A5570-6BA3-6A9C-BD15-9186B5EF10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6FDA0A-699C-46B6-B731-5FA62A7C1E72}" type="slidenum">
              <a:rPr lang="ru-RU" smtClean="0"/>
              <a:t>‹#›</a:t>
            </a:fld>
            <a:endParaRPr lang="ru-RU"/>
          </a:p>
        </p:txBody>
      </p:sp>
    </p:spTree>
    <p:extLst>
      <p:ext uri="{BB962C8B-B14F-4D97-AF65-F5344CB8AC3E}">
        <p14:creationId xmlns:p14="http://schemas.microsoft.com/office/powerpoint/2010/main" val="24093973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www.maam.ru/obrazovanie/muzykalnye-instrumenty"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EE04D19-D57F-5781-7ED2-B797C95F8433}"/>
              </a:ext>
            </a:extLst>
          </p:cNvPr>
          <p:cNvSpPr/>
          <p:nvPr/>
        </p:nvSpPr>
        <p:spPr>
          <a:xfrm>
            <a:off x="3051810" y="0"/>
            <a:ext cx="8718978" cy="1815882"/>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ru-RU" sz="2800" b="1" cap="none" spc="0" dirty="0">
                <a:ln w="38100">
                  <a:solidFill>
                    <a:srgbClr val="002060"/>
                  </a:solidFill>
                </a:ln>
                <a:solidFill>
                  <a:srgbClr val="002060"/>
                </a:solidFill>
                <a:effectLst/>
                <a:latin typeface="Times New Roman" panose="02020603050405020304" pitchFamily="18" charset="0"/>
                <a:cs typeface="Times New Roman" panose="02020603050405020304" pitchFamily="18" charset="0"/>
              </a:rPr>
              <a:t>Муниципальное дошкольное образовательное учреждение</a:t>
            </a:r>
          </a:p>
          <a:p>
            <a:pPr algn="ctr"/>
            <a:r>
              <a:rPr lang="ru-RU" sz="2800" b="1" dirty="0">
                <a:ln w="38100">
                  <a:solidFill>
                    <a:srgbClr val="002060"/>
                  </a:solidFill>
                </a:ln>
                <a:solidFill>
                  <a:srgbClr val="002060"/>
                </a:solidFill>
                <a:latin typeface="Times New Roman" panose="02020603050405020304" pitchFamily="18" charset="0"/>
                <a:cs typeface="Times New Roman" panose="02020603050405020304" pitchFamily="18" charset="0"/>
              </a:rPr>
              <a:t>«Детский сад № 276 Тракторозаводского района Волгограда»</a:t>
            </a:r>
            <a:endParaRPr lang="ru-RU" sz="2800" b="1" cap="none" spc="0" dirty="0">
              <a:ln w="38100">
                <a:solidFill>
                  <a:srgbClr val="002060"/>
                </a:solidFill>
              </a:ln>
              <a:solidFill>
                <a:srgbClr val="002060"/>
              </a:solidFill>
              <a:effectLst/>
              <a:latin typeface="Times New Roman" panose="02020603050405020304" pitchFamily="18"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AC81750D-037A-DA07-EE51-6F0AF65BD1FF}"/>
              </a:ext>
            </a:extLst>
          </p:cNvPr>
          <p:cNvSpPr/>
          <p:nvPr/>
        </p:nvSpPr>
        <p:spPr>
          <a:xfrm>
            <a:off x="3135630" y="1815882"/>
            <a:ext cx="8718978" cy="646331"/>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ru-RU" sz="3600" b="1" cap="none" spc="0" dirty="0">
                <a:ln w="9525">
                  <a:solidFill>
                    <a:srgbClr val="002060"/>
                  </a:solidFill>
                </a:ln>
                <a:solidFill>
                  <a:schemeClr val="accent2">
                    <a:lumMod val="60000"/>
                    <a:lumOff val="40000"/>
                  </a:schemeClr>
                </a:solidFill>
                <a:effectLst/>
                <a:latin typeface="Times New Roman" panose="02020603050405020304" pitchFamily="18" charset="0"/>
                <a:cs typeface="Times New Roman" panose="02020603050405020304" pitchFamily="18" charset="0"/>
              </a:rPr>
              <a:t>Многофункциональное игровое пособие</a:t>
            </a:r>
          </a:p>
        </p:txBody>
      </p:sp>
      <p:sp>
        <p:nvSpPr>
          <p:cNvPr id="4" name="Прямоугольник 3">
            <a:extLst>
              <a:ext uri="{FF2B5EF4-FFF2-40B4-BE49-F238E27FC236}">
                <a16:creationId xmlns:a16="http://schemas.microsoft.com/office/drawing/2014/main" id="{266F54B4-940E-98A2-10FE-98F9CB1A636A}"/>
              </a:ext>
            </a:extLst>
          </p:cNvPr>
          <p:cNvSpPr/>
          <p:nvPr/>
        </p:nvSpPr>
        <p:spPr>
          <a:xfrm>
            <a:off x="3844119" y="2773025"/>
            <a:ext cx="7302000" cy="1107996"/>
          </a:xfrm>
          <a:prstGeom prst="rect">
            <a:avLst/>
          </a:prstGeom>
          <a:noFill/>
        </p:spPr>
        <p:txBody>
          <a:bodyPr wrap="none" lIns="91440" tIns="45720" rIns="91440" bIns="45720">
            <a:spAutoFit/>
          </a:bodyPr>
          <a:lstStyle/>
          <a:p>
            <a:pPr algn="ctr"/>
            <a:r>
              <a:rPr lang="ru-RU" sz="6600" b="1" cap="none" spc="0" dirty="0">
                <a:ln w="12700" cmpd="sng">
                  <a:solidFill>
                    <a:srgbClr val="002060"/>
                  </a:solidFill>
                  <a:prstDash val="solid"/>
                </a:ln>
                <a:solidFill>
                  <a:srgbClr val="C00000"/>
                </a:solidFill>
                <a:effectLst/>
                <a:latin typeface="Comic Sans MS" panose="030F0702030302020204" pitchFamily="66" charset="0"/>
              </a:rPr>
              <a:t>Шумовые кубики</a:t>
            </a:r>
          </a:p>
        </p:txBody>
      </p:sp>
      <p:sp>
        <p:nvSpPr>
          <p:cNvPr id="5" name="TextBox 4">
            <a:extLst>
              <a:ext uri="{FF2B5EF4-FFF2-40B4-BE49-F238E27FC236}">
                <a16:creationId xmlns:a16="http://schemas.microsoft.com/office/drawing/2014/main" id="{CBC64D51-AAED-F23A-242A-C4DA589E10EE}"/>
              </a:ext>
            </a:extLst>
          </p:cNvPr>
          <p:cNvSpPr txBox="1"/>
          <p:nvPr/>
        </p:nvSpPr>
        <p:spPr>
          <a:xfrm>
            <a:off x="4072719" y="4766310"/>
            <a:ext cx="7926669" cy="1323439"/>
          </a:xfrm>
          <a:prstGeom prst="rect">
            <a:avLst/>
          </a:prstGeom>
          <a:noFill/>
        </p:spPr>
        <p:txBody>
          <a:bodyPr wrap="square" rtlCol="0">
            <a:spAutoFit/>
          </a:bodyPr>
          <a:lstStyle/>
          <a:p>
            <a:pPr algn="r"/>
            <a:r>
              <a:rPr lang="ru-RU" sz="2000" dirty="0">
                <a:latin typeface="Times New Roman" panose="02020603050405020304" pitchFamily="18" charset="0"/>
                <a:cs typeface="Times New Roman" panose="02020603050405020304" pitchFamily="18" charset="0"/>
              </a:rPr>
              <a:t>Авторы: </a:t>
            </a:r>
          </a:p>
          <a:p>
            <a:pPr algn="r"/>
            <a:r>
              <a:rPr lang="ru-RU" sz="2000" dirty="0">
                <a:latin typeface="Times New Roman" panose="02020603050405020304" pitchFamily="18" charset="0"/>
                <a:cs typeface="Times New Roman" panose="02020603050405020304" pitchFamily="18" charset="0"/>
              </a:rPr>
              <a:t>Леонтьева Анна Александровна, воспитатель</a:t>
            </a:r>
          </a:p>
          <a:p>
            <a:pPr algn="r"/>
            <a:r>
              <a:rPr lang="ru-RU" sz="2000" dirty="0">
                <a:latin typeface="Times New Roman" panose="02020603050405020304" pitchFamily="18" charset="0"/>
                <a:cs typeface="Times New Roman" panose="02020603050405020304" pitchFamily="18" charset="0"/>
              </a:rPr>
              <a:t>Панина Татьяна Валерьевна, воспитатель</a:t>
            </a:r>
          </a:p>
          <a:p>
            <a:pPr algn="r"/>
            <a:r>
              <a:rPr lang="ru-RU" sz="2000" dirty="0">
                <a:latin typeface="Times New Roman" panose="02020603050405020304" pitchFamily="18" charset="0"/>
                <a:cs typeface="Times New Roman" panose="02020603050405020304" pitchFamily="18" charset="0"/>
              </a:rPr>
              <a:t>Яковлева Светлана Александровна, старший воспитатель</a:t>
            </a:r>
          </a:p>
        </p:txBody>
      </p:sp>
    </p:spTree>
    <p:extLst>
      <p:ext uri="{BB962C8B-B14F-4D97-AF65-F5344CB8AC3E}">
        <p14:creationId xmlns:p14="http://schemas.microsoft.com/office/powerpoint/2010/main" val="460705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F947AF5-87F7-2DDC-28B3-87B604F9BC36}"/>
              </a:ext>
            </a:extLst>
          </p:cNvPr>
          <p:cNvSpPr/>
          <p:nvPr/>
        </p:nvSpPr>
        <p:spPr>
          <a:xfrm>
            <a:off x="3721281" y="0"/>
            <a:ext cx="7823019" cy="1938992"/>
          </a:xfrm>
          <a:prstGeom prst="rect">
            <a:avLst/>
          </a:prstGeom>
          <a:noFill/>
        </p:spPr>
        <p:txBody>
          <a:bodyPr wrap="square" lIns="91440" tIns="45720" rIns="91440" bIns="45720">
            <a:spAutoFit/>
          </a:bodyPr>
          <a:lstStyle/>
          <a:p>
            <a:pPr algn="ctr"/>
            <a:r>
              <a:rPr lang="ru-RU" sz="6000" b="1" u="sng" cap="none" spc="0" dirty="0">
                <a:ln w="19050">
                  <a:solidFill>
                    <a:srgbClr val="002060"/>
                  </a:solidFill>
                  <a:prstDash val="solid"/>
                </a:ln>
                <a:solidFill>
                  <a:srgbClr val="7030A0"/>
                </a:solidFill>
                <a:latin typeface="Comic Sans MS" panose="030F0702030302020204" pitchFamily="66" charset="0"/>
              </a:rPr>
              <a:t>Найди услышанный звук</a:t>
            </a:r>
          </a:p>
        </p:txBody>
      </p:sp>
      <p:sp>
        <p:nvSpPr>
          <p:cNvPr id="3" name="TextBox 2">
            <a:extLst>
              <a:ext uri="{FF2B5EF4-FFF2-40B4-BE49-F238E27FC236}">
                <a16:creationId xmlns:a16="http://schemas.microsoft.com/office/drawing/2014/main" id="{3D3288AC-6031-2E2E-7FC7-9530BF8F3C46}"/>
              </a:ext>
            </a:extLst>
          </p:cNvPr>
          <p:cNvSpPr txBox="1"/>
          <p:nvPr/>
        </p:nvSpPr>
        <p:spPr>
          <a:xfrm>
            <a:off x="4625163" y="2094614"/>
            <a:ext cx="7444917" cy="3529556"/>
          </a:xfrm>
          <a:prstGeom prst="rect">
            <a:avLst/>
          </a:prstGeom>
          <a:noFill/>
        </p:spPr>
        <p:txBody>
          <a:bodyPr wrap="square" rtlCol="0">
            <a:spAutoFit/>
          </a:bodyPr>
          <a:lstStyle/>
          <a:p>
            <a:pPr indent="630238" algn="just">
              <a:lnSpc>
                <a:spcPct val="115000"/>
              </a:lnSpc>
              <a:tabLst>
                <a:tab pos="810260" algn="l"/>
              </a:tabLst>
            </a:pPr>
            <a:r>
              <a:rPr lang="ru-RU" sz="2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Задача педагога</a:t>
            </a:r>
            <a:r>
              <a:rPr lang="ru-RU"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развивать слуховое внимание, слуховую память.</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p>
            <a:pPr indent="630238" algn="just">
              <a:lnSpc>
                <a:spcPct val="115000"/>
              </a:lnSpc>
              <a:spcAft>
                <a:spcPts val="1000"/>
              </a:spcAft>
              <a:tabLst>
                <a:tab pos="810260" algn="l"/>
              </a:tabLst>
            </a:pPr>
            <a:r>
              <a:rPr lang="ru-RU" sz="2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Задача ребенка</a:t>
            </a:r>
            <a:r>
              <a:rPr lang="ru-RU"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Взрослый предлагает ребенку закрыть глаза и послушать, как шумит кубик. Затем, открыв глаза, ребенок должен эмпирическим путем найти кубик с услышанным звуком.</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5555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F947AF5-87F7-2DDC-28B3-87B604F9BC36}"/>
              </a:ext>
            </a:extLst>
          </p:cNvPr>
          <p:cNvSpPr/>
          <p:nvPr/>
        </p:nvSpPr>
        <p:spPr>
          <a:xfrm>
            <a:off x="3721281" y="0"/>
            <a:ext cx="7823019" cy="1015663"/>
          </a:xfrm>
          <a:prstGeom prst="rect">
            <a:avLst/>
          </a:prstGeom>
          <a:noFill/>
        </p:spPr>
        <p:txBody>
          <a:bodyPr wrap="square" lIns="91440" tIns="45720" rIns="91440" bIns="45720">
            <a:spAutoFit/>
          </a:bodyPr>
          <a:lstStyle/>
          <a:p>
            <a:pPr algn="ctr"/>
            <a:r>
              <a:rPr lang="ru-RU" sz="6000" b="1" u="sng" cap="none" spc="0" dirty="0">
                <a:ln w="19050">
                  <a:solidFill>
                    <a:srgbClr val="002060"/>
                  </a:solidFill>
                  <a:prstDash val="solid"/>
                </a:ln>
                <a:solidFill>
                  <a:srgbClr val="7030A0"/>
                </a:solidFill>
                <a:latin typeface="Comic Sans MS" panose="030F0702030302020204" pitchFamily="66" charset="0"/>
              </a:rPr>
              <a:t>Найди погремушку</a:t>
            </a:r>
          </a:p>
        </p:txBody>
      </p:sp>
      <p:sp>
        <p:nvSpPr>
          <p:cNvPr id="3" name="TextBox 2">
            <a:extLst>
              <a:ext uri="{FF2B5EF4-FFF2-40B4-BE49-F238E27FC236}">
                <a16:creationId xmlns:a16="http://schemas.microsoft.com/office/drawing/2014/main" id="{3D3288AC-6031-2E2E-7FC7-9530BF8F3C46}"/>
              </a:ext>
            </a:extLst>
          </p:cNvPr>
          <p:cNvSpPr txBox="1"/>
          <p:nvPr/>
        </p:nvSpPr>
        <p:spPr>
          <a:xfrm>
            <a:off x="5348176" y="1655488"/>
            <a:ext cx="6573047" cy="3888052"/>
          </a:xfrm>
          <a:prstGeom prst="rect">
            <a:avLst/>
          </a:prstGeom>
          <a:noFill/>
        </p:spPr>
        <p:txBody>
          <a:bodyPr wrap="square" rtlCol="0">
            <a:spAutoFit/>
          </a:bodyPr>
          <a:lstStyle/>
          <a:p>
            <a:pPr indent="449263" algn="just">
              <a:lnSpc>
                <a:spcPct val="115000"/>
              </a:lnSpc>
              <a:tabLst>
                <a:tab pos="810260" algn="l"/>
              </a:tabLst>
            </a:pPr>
            <a:r>
              <a:rPr lang="ru-RU" sz="2400" b="1" u="sng"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Задача педагога</a:t>
            </a:r>
            <a:r>
              <a:rPr lang="ru-RU"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развивать умение дифференцировать основные цвета.</a:t>
            </a:r>
            <a:endParaRPr lang="ru-RU"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indent="449263" algn="just">
              <a:lnSpc>
                <a:spcPct val="115000"/>
              </a:lnSpc>
              <a:spcAft>
                <a:spcPts val="1000"/>
              </a:spcAft>
              <a:tabLst>
                <a:tab pos="810260" algn="l"/>
              </a:tabLst>
            </a:pPr>
            <a:r>
              <a:rPr lang="ru-RU" sz="2400" b="1" u="sng"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Задача ребенка</a:t>
            </a:r>
            <a:r>
              <a:rPr lang="ru-RU" sz="2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Взрослый предлагает ребенку разложить напротив изображения погремушки определенного цвета в пустое поле кубик с соответствующим цветом. Ребенок должен соотнести цвет кубика с цветом погремушки и поставить кубик на пустое поле напротив соответствующей погремушки.</a:t>
            </a:r>
            <a:endParaRPr lang="ru-RU"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C0872D25-D664-34C7-DE9F-485B4332C023}"/>
              </a:ext>
            </a:extLst>
          </p:cNvPr>
          <p:cNvPicPr>
            <a:picLocks noChangeAspect="1"/>
          </p:cNvPicPr>
          <p:nvPr/>
        </p:nvPicPr>
        <p:blipFill rotWithShape="1">
          <a:blip r:embed="rId2">
            <a:extLst>
              <a:ext uri="{28A0092B-C50C-407E-A947-70E740481C1C}">
                <a14:useLocalDpi xmlns:a14="http://schemas.microsoft.com/office/drawing/2010/main" val="0"/>
              </a:ext>
            </a:extLst>
          </a:blip>
          <a:srcRect l="4079" r="22413"/>
          <a:stretch/>
        </p:blipFill>
        <p:spPr>
          <a:xfrm>
            <a:off x="223283" y="1620126"/>
            <a:ext cx="5124893" cy="3923414"/>
          </a:xfrm>
          <a:prstGeom prst="roundRect">
            <a:avLst>
              <a:gd name="adj" fmla="val 11111"/>
            </a:avLst>
          </a:prstGeom>
          <a:ln w="190500" cap="rnd">
            <a:solidFill>
              <a:srgbClr val="002060"/>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val="1545508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F947AF5-87F7-2DDC-28B3-87B604F9BC36}"/>
              </a:ext>
            </a:extLst>
          </p:cNvPr>
          <p:cNvSpPr/>
          <p:nvPr/>
        </p:nvSpPr>
        <p:spPr>
          <a:xfrm>
            <a:off x="3721281" y="0"/>
            <a:ext cx="7823019" cy="1015663"/>
          </a:xfrm>
          <a:prstGeom prst="rect">
            <a:avLst/>
          </a:prstGeom>
          <a:noFill/>
        </p:spPr>
        <p:txBody>
          <a:bodyPr wrap="square" lIns="91440" tIns="45720" rIns="91440" bIns="45720">
            <a:spAutoFit/>
          </a:bodyPr>
          <a:lstStyle/>
          <a:p>
            <a:pPr algn="ctr"/>
            <a:r>
              <a:rPr lang="ru-RU" sz="6000" b="1" u="sng" cap="none" spc="0" dirty="0">
                <a:ln w="19050">
                  <a:solidFill>
                    <a:srgbClr val="002060"/>
                  </a:solidFill>
                  <a:prstDash val="solid"/>
                </a:ln>
                <a:solidFill>
                  <a:srgbClr val="7030A0"/>
                </a:solidFill>
                <a:latin typeface="Comic Sans MS" panose="030F0702030302020204" pitchFamily="66" charset="0"/>
              </a:rPr>
              <a:t>Громкий-тихий</a:t>
            </a:r>
          </a:p>
        </p:txBody>
      </p:sp>
      <p:sp>
        <p:nvSpPr>
          <p:cNvPr id="3" name="TextBox 2">
            <a:extLst>
              <a:ext uri="{FF2B5EF4-FFF2-40B4-BE49-F238E27FC236}">
                <a16:creationId xmlns:a16="http://schemas.microsoft.com/office/drawing/2014/main" id="{3D3288AC-6031-2E2E-7FC7-9530BF8F3C46}"/>
              </a:ext>
            </a:extLst>
          </p:cNvPr>
          <p:cNvSpPr txBox="1"/>
          <p:nvPr/>
        </p:nvSpPr>
        <p:spPr>
          <a:xfrm>
            <a:off x="2868930" y="1255693"/>
            <a:ext cx="9208770" cy="4893647"/>
          </a:xfrm>
          <a:prstGeom prst="rect">
            <a:avLst/>
          </a:prstGeom>
          <a:noFill/>
        </p:spPr>
        <p:txBody>
          <a:bodyPr wrap="square" rtlCol="0">
            <a:spAutoFit/>
          </a:bodyPr>
          <a:lstStyle/>
          <a:p>
            <a:pPr indent="450215" algn="just"/>
            <a:r>
              <a:rPr lang="ru-RU" sz="2600" b="1" u="sng" dirty="0">
                <a:solidFill>
                  <a:srgbClr val="002060"/>
                </a:solidFill>
                <a:effectLst/>
                <a:latin typeface="Times New Roman" panose="02020603050405020304" pitchFamily="18" charset="0"/>
                <a:ea typeface="Times New Roman" panose="02020603050405020304" pitchFamily="18" charset="0"/>
              </a:rPr>
              <a:t>Задача педагога</a:t>
            </a:r>
            <a:r>
              <a:rPr lang="ru-RU" sz="2600" dirty="0">
                <a:solidFill>
                  <a:srgbClr val="002060"/>
                </a:solidFill>
                <a:effectLst/>
                <a:latin typeface="Times New Roman" panose="02020603050405020304" pitchFamily="18" charset="0"/>
                <a:ea typeface="Times New Roman" panose="02020603050405020304" pitchFamily="18" charset="0"/>
              </a:rPr>
              <a:t>: развитие слухового восприятия разных шумов, подготовка сенсорной базы к введению понятий громкий - тихий, громче чем, самый громкий и т.д.</a:t>
            </a:r>
          </a:p>
          <a:p>
            <a:pPr indent="450215" algn="just"/>
            <a:r>
              <a:rPr lang="ru-RU" sz="2600" b="1" u="sng" dirty="0">
                <a:solidFill>
                  <a:srgbClr val="002060"/>
                </a:solidFill>
                <a:latin typeface="Times New Roman" panose="02020603050405020304" pitchFamily="18" charset="0"/>
                <a:ea typeface="Times New Roman" panose="02020603050405020304" pitchFamily="18" charset="0"/>
              </a:rPr>
              <a:t>Задача ребенка</a:t>
            </a:r>
            <a:r>
              <a:rPr lang="ru-RU" sz="2600" dirty="0">
                <a:solidFill>
                  <a:srgbClr val="002060"/>
                </a:solidFill>
                <a:latin typeface="Times New Roman" panose="02020603050405020304" pitchFamily="18" charset="0"/>
                <a:ea typeface="Times New Roman" panose="02020603050405020304" pitchFamily="18" charset="0"/>
              </a:rPr>
              <a:t>:</a:t>
            </a:r>
            <a:endParaRPr lang="ru-RU" sz="2600" dirty="0">
              <a:solidFill>
                <a:srgbClr val="002060"/>
              </a:solidFill>
              <a:effectLst/>
              <a:latin typeface="Times New Roman" panose="02020603050405020304" pitchFamily="18" charset="0"/>
              <a:ea typeface="Times New Roman" panose="02020603050405020304" pitchFamily="18" charset="0"/>
            </a:endParaRPr>
          </a:p>
          <a:p>
            <a:pPr indent="450215" algn="just"/>
            <a:r>
              <a:rPr lang="ru-RU" sz="2600" dirty="0">
                <a:solidFill>
                  <a:srgbClr val="002060"/>
                </a:solidFill>
                <a:effectLst/>
                <a:latin typeface="Times New Roman" panose="02020603050405020304" pitchFamily="18" charset="0"/>
                <a:ea typeface="Times New Roman" panose="02020603050405020304" pitchFamily="18" charset="0"/>
              </a:rPr>
              <a:t>а) Взрослый выбирает из кубиков с самым тихим, самым громким и промежуточным шумом. Он ставит их друг рядом с другом на стол. Взрослый предлагает ребенку составить ряд, начиная с самого тихого шума до самого громкого.</a:t>
            </a:r>
          </a:p>
          <a:p>
            <a:pPr indent="450215" algn="just"/>
            <a:r>
              <a:rPr lang="ru-RU" sz="2600" b="1" dirty="0">
                <a:solidFill>
                  <a:srgbClr val="002060"/>
                </a:solidFill>
                <a:effectLst/>
                <a:latin typeface="Times New Roman" panose="02020603050405020304" pitchFamily="18" charset="0"/>
                <a:ea typeface="Times New Roman" panose="02020603050405020304" pitchFamily="18" charset="0"/>
              </a:rPr>
              <a:t>«</a:t>
            </a:r>
            <a:r>
              <a:rPr lang="ru-RU" sz="2600" dirty="0">
                <a:solidFill>
                  <a:srgbClr val="002060"/>
                </a:solidFill>
                <a:effectLst/>
                <a:latin typeface="Times New Roman" panose="02020603050405020304" pitchFamily="18" charset="0"/>
                <a:ea typeface="Times New Roman" panose="02020603050405020304" pitchFamily="18" charset="0"/>
              </a:rPr>
              <a:t>Дай мне кубик с тихим шумом!»</a:t>
            </a:r>
          </a:p>
          <a:p>
            <a:pPr indent="450215" algn="just"/>
            <a:r>
              <a:rPr lang="ru-RU" sz="2600" dirty="0">
                <a:solidFill>
                  <a:srgbClr val="002060"/>
                </a:solidFill>
                <a:effectLst/>
                <a:latin typeface="Times New Roman" panose="02020603050405020304" pitchFamily="18" charset="0"/>
                <a:ea typeface="Times New Roman" panose="02020603050405020304" pitchFamily="18" charset="0"/>
              </a:rPr>
              <a:t>«Дай мне кубик с громким шумом!" Перед ответом ребенок проверяет шумы кубиков, снова сотрясая их. «Какой этот шум? Какой тот шум?»</a:t>
            </a:r>
          </a:p>
        </p:txBody>
      </p:sp>
    </p:spTree>
    <p:extLst>
      <p:ext uri="{BB962C8B-B14F-4D97-AF65-F5344CB8AC3E}">
        <p14:creationId xmlns:p14="http://schemas.microsoft.com/office/powerpoint/2010/main" val="39038425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F947AF5-87F7-2DDC-28B3-87B604F9BC36}"/>
              </a:ext>
            </a:extLst>
          </p:cNvPr>
          <p:cNvSpPr/>
          <p:nvPr/>
        </p:nvSpPr>
        <p:spPr>
          <a:xfrm>
            <a:off x="3721281" y="0"/>
            <a:ext cx="7823019" cy="1015663"/>
          </a:xfrm>
          <a:prstGeom prst="rect">
            <a:avLst/>
          </a:prstGeom>
          <a:noFill/>
        </p:spPr>
        <p:txBody>
          <a:bodyPr wrap="square" lIns="91440" tIns="45720" rIns="91440" bIns="45720">
            <a:spAutoFit/>
          </a:bodyPr>
          <a:lstStyle/>
          <a:p>
            <a:pPr algn="ctr"/>
            <a:r>
              <a:rPr lang="ru-RU" sz="6000" b="1" u="sng" cap="none" spc="0" dirty="0">
                <a:ln w="19050">
                  <a:solidFill>
                    <a:srgbClr val="002060"/>
                  </a:solidFill>
                  <a:prstDash val="solid"/>
                </a:ln>
                <a:solidFill>
                  <a:srgbClr val="7030A0"/>
                </a:solidFill>
                <a:latin typeface="Comic Sans MS" panose="030F0702030302020204" pitchFamily="66" charset="0"/>
              </a:rPr>
              <a:t>Громкий-тихий</a:t>
            </a:r>
          </a:p>
        </p:txBody>
      </p:sp>
      <p:sp>
        <p:nvSpPr>
          <p:cNvPr id="3" name="TextBox 2">
            <a:extLst>
              <a:ext uri="{FF2B5EF4-FFF2-40B4-BE49-F238E27FC236}">
                <a16:creationId xmlns:a16="http://schemas.microsoft.com/office/drawing/2014/main" id="{3D3288AC-6031-2E2E-7FC7-9530BF8F3C46}"/>
              </a:ext>
            </a:extLst>
          </p:cNvPr>
          <p:cNvSpPr txBox="1"/>
          <p:nvPr/>
        </p:nvSpPr>
        <p:spPr>
          <a:xfrm>
            <a:off x="2868930" y="1255693"/>
            <a:ext cx="9208770" cy="5324535"/>
          </a:xfrm>
          <a:prstGeom prst="rect">
            <a:avLst/>
          </a:prstGeom>
          <a:noFill/>
        </p:spPr>
        <p:txBody>
          <a:bodyPr wrap="square" rtlCol="0">
            <a:spAutoFit/>
          </a:bodyPr>
          <a:lstStyle/>
          <a:p>
            <a:pPr indent="450215" algn="just"/>
            <a:r>
              <a:rPr lang="ru-RU" sz="2000" dirty="0">
                <a:solidFill>
                  <a:srgbClr val="002060"/>
                </a:solidFill>
                <a:effectLst/>
                <a:latin typeface="Times New Roman" panose="02020603050405020304" pitchFamily="18" charset="0"/>
                <a:ea typeface="Times New Roman" panose="02020603050405020304" pitchFamily="18" charset="0"/>
              </a:rPr>
              <a:t>б) Взрослый выбирает другую пару и говорит: «Дай мне из этих двух кубиков с громким шумом». Отсюда ребенок должен узнать относительность понятий громкий - тихий. Он ставит кубики друг рядом с другом напротив всех остальных и повторяет упражнение. Громкий - громче - самый громкий. Тихий - тише - самый тихий. Взрослый выбирает кубики с тремя самыми громкими шумами. Он трясет оба кубики по очереди и говорит: «Этот громкий!». Он оставляет кубик с более тихим шумом в сторону. Теперь он сравнивает первый кубик с остальными двумя и говорит: «Этот громче. Этот самый громкий!» Подобным же образом вводятся понятия: тихий - тише - самый тихий. Громче, чем - тише, чем. Взрослый выбирает три кубика. Он сравнивает средний шум с двумя другими шумами. Он говорит: «Этот громче, чем этот. Этот тише, чем этот».</a:t>
            </a:r>
          </a:p>
          <a:p>
            <a:pPr indent="450215" algn="just"/>
            <a:r>
              <a:rPr lang="ru-RU" sz="2000" b="1" dirty="0">
                <a:solidFill>
                  <a:srgbClr val="002060"/>
                </a:solidFill>
                <a:effectLst/>
                <a:latin typeface="Times New Roman" panose="02020603050405020304" pitchFamily="18" charset="0"/>
                <a:ea typeface="Times New Roman" panose="02020603050405020304" pitchFamily="18" charset="0"/>
              </a:rPr>
              <a:t>Контроль над ошибками:</a:t>
            </a:r>
            <a:endParaRPr lang="ru-RU" sz="2000" dirty="0">
              <a:solidFill>
                <a:srgbClr val="002060"/>
              </a:solidFill>
              <a:effectLst/>
              <a:latin typeface="Times New Roman" panose="02020603050405020304" pitchFamily="18" charset="0"/>
              <a:ea typeface="Times New Roman" panose="02020603050405020304" pitchFamily="18" charset="0"/>
            </a:endParaRPr>
          </a:p>
          <a:p>
            <a:pPr indent="450215" algn="just"/>
            <a:r>
              <a:rPr lang="ru-RU" sz="2000" dirty="0">
                <a:solidFill>
                  <a:srgbClr val="002060"/>
                </a:solidFill>
                <a:effectLst/>
                <a:latin typeface="Times New Roman" panose="02020603050405020304" pitchFamily="18" charset="0"/>
                <a:ea typeface="Times New Roman" panose="02020603050405020304" pitchFamily="18" charset="0"/>
              </a:rPr>
              <a:t>-построение ряда от громкого к тихому шуму;</a:t>
            </a:r>
          </a:p>
          <a:p>
            <a:pPr indent="450215" algn="just"/>
            <a:r>
              <a:rPr lang="ru-RU" sz="2000" dirty="0">
                <a:solidFill>
                  <a:srgbClr val="002060"/>
                </a:solidFill>
                <a:effectLst/>
                <a:latin typeface="Times New Roman" panose="02020603050405020304" pitchFamily="18" charset="0"/>
                <a:ea typeface="Times New Roman" panose="02020603050405020304" pitchFamily="18" charset="0"/>
              </a:rPr>
              <a:t>-построение ряда от тихого к громкому шуму;</a:t>
            </a:r>
          </a:p>
          <a:p>
            <a:pPr indent="450215" algn="just"/>
            <a:r>
              <a:rPr lang="ru-RU" sz="2000" dirty="0">
                <a:solidFill>
                  <a:srgbClr val="002060"/>
                </a:solidFill>
                <a:effectLst/>
                <a:latin typeface="Times New Roman" panose="02020603050405020304" pitchFamily="18" charset="0"/>
                <a:ea typeface="Times New Roman" panose="02020603050405020304" pitchFamily="18" charset="0"/>
              </a:rPr>
              <a:t>-построение ряда, начиная со среднего шума;</a:t>
            </a:r>
          </a:p>
          <a:p>
            <a:pPr indent="450215" algn="just"/>
            <a:r>
              <a:rPr lang="ru-RU" sz="2000" dirty="0">
                <a:solidFill>
                  <a:srgbClr val="002060"/>
                </a:solidFill>
                <a:effectLst/>
                <a:latin typeface="Times New Roman" panose="02020603050405020304" pitchFamily="18" charset="0"/>
                <a:ea typeface="Times New Roman" panose="02020603050405020304" pitchFamily="18" charset="0"/>
              </a:rPr>
              <a:t>-в ряду два кубика меняются местами друг с другом.</a:t>
            </a:r>
          </a:p>
          <a:p>
            <a:pPr indent="450215" algn="just"/>
            <a:r>
              <a:rPr lang="ru-RU" sz="2000" dirty="0">
                <a:solidFill>
                  <a:srgbClr val="002060"/>
                </a:solidFill>
                <a:effectLst/>
                <a:latin typeface="Times New Roman" panose="02020603050405020304" pitchFamily="18" charset="0"/>
                <a:ea typeface="Times New Roman" panose="02020603050405020304" pitchFamily="18" charset="0"/>
              </a:rPr>
              <a:t>Ребенок должен найти ошибку и восстановить нарушенный порядок.</a:t>
            </a:r>
          </a:p>
        </p:txBody>
      </p:sp>
    </p:spTree>
    <p:extLst>
      <p:ext uri="{BB962C8B-B14F-4D97-AF65-F5344CB8AC3E}">
        <p14:creationId xmlns:p14="http://schemas.microsoft.com/office/powerpoint/2010/main" val="1184344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F947AF5-87F7-2DDC-28B3-87B604F9BC36}"/>
              </a:ext>
            </a:extLst>
          </p:cNvPr>
          <p:cNvSpPr/>
          <p:nvPr/>
        </p:nvSpPr>
        <p:spPr>
          <a:xfrm>
            <a:off x="3721281" y="0"/>
            <a:ext cx="7823019" cy="1015663"/>
          </a:xfrm>
          <a:prstGeom prst="rect">
            <a:avLst/>
          </a:prstGeom>
          <a:noFill/>
        </p:spPr>
        <p:txBody>
          <a:bodyPr wrap="square" lIns="91440" tIns="45720" rIns="91440" bIns="45720">
            <a:spAutoFit/>
          </a:bodyPr>
          <a:lstStyle/>
          <a:p>
            <a:pPr algn="ctr"/>
            <a:r>
              <a:rPr lang="ru-RU" sz="6000" b="1" u="sng" cap="none" spc="0" dirty="0">
                <a:ln w="19050">
                  <a:solidFill>
                    <a:srgbClr val="002060"/>
                  </a:solidFill>
                  <a:prstDash val="solid"/>
                </a:ln>
                <a:solidFill>
                  <a:srgbClr val="7030A0"/>
                </a:solidFill>
                <a:latin typeface="Comic Sans MS" panose="030F0702030302020204" pitchFamily="66" charset="0"/>
              </a:rPr>
              <a:t>Громко-тихо</a:t>
            </a:r>
          </a:p>
        </p:txBody>
      </p:sp>
      <p:sp>
        <p:nvSpPr>
          <p:cNvPr id="3" name="TextBox 2">
            <a:extLst>
              <a:ext uri="{FF2B5EF4-FFF2-40B4-BE49-F238E27FC236}">
                <a16:creationId xmlns:a16="http://schemas.microsoft.com/office/drawing/2014/main" id="{3D3288AC-6031-2E2E-7FC7-9530BF8F3C46}"/>
              </a:ext>
            </a:extLst>
          </p:cNvPr>
          <p:cNvSpPr txBox="1"/>
          <p:nvPr/>
        </p:nvSpPr>
        <p:spPr>
          <a:xfrm>
            <a:off x="2868930" y="1255693"/>
            <a:ext cx="9208770" cy="4832092"/>
          </a:xfrm>
          <a:prstGeom prst="rect">
            <a:avLst/>
          </a:prstGeom>
          <a:noFill/>
        </p:spPr>
        <p:txBody>
          <a:bodyPr wrap="square" rtlCol="0">
            <a:spAutoFit/>
          </a:bodyPr>
          <a:lstStyle/>
          <a:p>
            <a:pPr indent="450215" algn="just"/>
            <a:r>
              <a:rPr lang="ru-RU" sz="2800" b="1" u="sng" dirty="0">
                <a:solidFill>
                  <a:srgbClr val="002060"/>
                </a:solidFill>
                <a:effectLst/>
                <a:latin typeface="Times New Roman" panose="02020603050405020304" pitchFamily="18" charset="0"/>
                <a:ea typeface="Times New Roman" panose="02020603050405020304" pitchFamily="18" charset="0"/>
              </a:rPr>
              <a:t>Задача педагога</a:t>
            </a:r>
            <a:r>
              <a:rPr lang="ru-RU" sz="2800" dirty="0">
                <a:solidFill>
                  <a:srgbClr val="002060"/>
                </a:solidFill>
                <a:effectLst/>
                <a:latin typeface="Times New Roman" panose="02020603050405020304" pitchFamily="18" charset="0"/>
                <a:ea typeface="Times New Roman" panose="02020603050405020304" pitchFamily="18" charset="0"/>
              </a:rPr>
              <a:t>: развитие слухового восприятия разных шумов, подготовка сенсорной базы к введению понятий громкий - тихий, громче чем, самый громкий и т.д.</a:t>
            </a:r>
          </a:p>
          <a:p>
            <a:pPr indent="450215" algn="just"/>
            <a:r>
              <a:rPr lang="ru-RU" sz="2800" b="1" u="sng" dirty="0">
                <a:solidFill>
                  <a:srgbClr val="002060"/>
                </a:solidFill>
                <a:latin typeface="Times New Roman" panose="02020603050405020304" pitchFamily="18" charset="0"/>
                <a:ea typeface="Times New Roman" panose="02020603050405020304" pitchFamily="18" charset="0"/>
              </a:rPr>
              <a:t>Задача ребенка</a:t>
            </a:r>
            <a:r>
              <a:rPr lang="ru-RU" sz="2800" dirty="0">
                <a:solidFill>
                  <a:srgbClr val="002060"/>
                </a:solidFill>
                <a:latin typeface="Times New Roman" panose="02020603050405020304" pitchFamily="18" charset="0"/>
                <a:ea typeface="Times New Roman" panose="02020603050405020304" pitchFamily="18" charset="0"/>
              </a:rPr>
              <a:t>: </a:t>
            </a:r>
            <a:r>
              <a:rPr lang="ru-RU" sz="2800" dirty="0">
                <a:solidFill>
                  <a:srgbClr val="002060"/>
                </a:solidFill>
                <a:effectLst/>
                <a:latin typeface="Times New Roman" panose="02020603050405020304" pitchFamily="18" charset="0"/>
                <a:ea typeface="Times New Roman" panose="02020603050405020304" pitchFamily="18" charset="0"/>
              </a:rPr>
              <a:t>Взрослый предлагает определить шумы по критериям «громко-тихо».</a:t>
            </a:r>
          </a:p>
          <a:p>
            <a:pPr indent="450215" algn="just"/>
            <a:r>
              <a:rPr lang="ru-RU" sz="2800" dirty="0">
                <a:solidFill>
                  <a:srgbClr val="002060"/>
                </a:solidFill>
                <a:effectLst/>
                <a:latin typeface="Times New Roman" panose="02020603050405020304" pitchFamily="18" charset="0"/>
                <a:ea typeface="Times New Roman" panose="02020603050405020304" pitchFamily="18" charset="0"/>
              </a:rPr>
              <a:t>Кубики раздают шести детям. Ребенок, у которого кубик с самым громким шумом, встает. Ребенок, шум кубика которого несколько тише, встает рядом. Упражнение продолжается, пока не будет таким образом выстроен весь ряд.</a:t>
            </a:r>
          </a:p>
        </p:txBody>
      </p:sp>
    </p:spTree>
    <p:extLst>
      <p:ext uri="{BB962C8B-B14F-4D97-AF65-F5344CB8AC3E}">
        <p14:creationId xmlns:p14="http://schemas.microsoft.com/office/powerpoint/2010/main" val="30700346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F947AF5-87F7-2DDC-28B3-87B604F9BC36}"/>
              </a:ext>
            </a:extLst>
          </p:cNvPr>
          <p:cNvSpPr/>
          <p:nvPr/>
        </p:nvSpPr>
        <p:spPr>
          <a:xfrm>
            <a:off x="3721281" y="0"/>
            <a:ext cx="7823019" cy="1015663"/>
          </a:xfrm>
          <a:prstGeom prst="rect">
            <a:avLst/>
          </a:prstGeom>
          <a:noFill/>
        </p:spPr>
        <p:txBody>
          <a:bodyPr wrap="square" lIns="91440" tIns="45720" rIns="91440" bIns="45720">
            <a:spAutoFit/>
          </a:bodyPr>
          <a:lstStyle/>
          <a:p>
            <a:pPr algn="ctr"/>
            <a:r>
              <a:rPr lang="ru-RU" sz="6000" b="1" u="sng" cap="none" spc="0" dirty="0">
                <a:ln w="19050">
                  <a:solidFill>
                    <a:srgbClr val="002060"/>
                  </a:solidFill>
                  <a:prstDash val="solid"/>
                </a:ln>
                <a:solidFill>
                  <a:srgbClr val="7030A0"/>
                </a:solidFill>
                <a:latin typeface="Comic Sans MS" panose="030F0702030302020204" pitchFamily="66" charset="0"/>
              </a:rPr>
              <a:t>Где шумит?</a:t>
            </a:r>
          </a:p>
        </p:txBody>
      </p:sp>
      <p:sp>
        <p:nvSpPr>
          <p:cNvPr id="3" name="TextBox 2">
            <a:extLst>
              <a:ext uri="{FF2B5EF4-FFF2-40B4-BE49-F238E27FC236}">
                <a16:creationId xmlns:a16="http://schemas.microsoft.com/office/drawing/2014/main" id="{3D3288AC-6031-2E2E-7FC7-9530BF8F3C46}"/>
              </a:ext>
            </a:extLst>
          </p:cNvPr>
          <p:cNvSpPr txBox="1"/>
          <p:nvPr/>
        </p:nvSpPr>
        <p:spPr>
          <a:xfrm>
            <a:off x="2868930" y="1255693"/>
            <a:ext cx="9208770" cy="3970318"/>
          </a:xfrm>
          <a:prstGeom prst="rect">
            <a:avLst/>
          </a:prstGeom>
          <a:noFill/>
        </p:spPr>
        <p:txBody>
          <a:bodyPr wrap="square" rtlCol="0">
            <a:spAutoFit/>
          </a:bodyPr>
          <a:lstStyle/>
          <a:p>
            <a:pPr indent="450215" algn="just"/>
            <a:r>
              <a:rPr lang="ru-RU" sz="2800" b="1" u="sng" dirty="0">
                <a:solidFill>
                  <a:srgbClr val="002060"/>
                </a:solidFill>
                <a:effectLst/>
                <a:latin typeface="Times New Roman" panose="02020603050405020304" pitchFamily="18" charset="0"/>
                <a:ea typeface="Times New Roman" panose="02020603050405020304" pitchFamily="18" charset="0"/>
              </a:rPr>
              <a:t>Задача педагога</a:t>
            </a:r>
            <a:r>
              <a:rPr lang="ru-RU" sz="2800" dirty="0">
                <a:solidFill>
                  <a:srgbClr val="002060"/>
                </a:solidFill>
                <a:effectLst/>
                <a:latin typeface="Times New Roman" panose="02020603050405020304" pitchFamily="18" charset="0"/>
                <a:ea typeface="Times New Roman" panose="02020603050405020304" pitchFamily="18" charset="0"/>
              </a:rPr>
              <a:t>: развитие слухового восприятия, определить направления звука.</a:t>
            </a:r>
          </a:p>
          <a:p>
            <a:pPr indent="450215" algn="just"/>
            <a:r>
              <a:rPr lang="ru-RU" sz="2800" b="1" u="sng" dirty="0">
                <a:solidFill>
                  <a:srgbClr val="002060"/>
                </a:solidFill>
                <a:effectLst/>
                <a:latin typeface="Times New Roman" panose="02020603050405020304" pitchFamily="18" charset="0"/>
                <a:ea typeface="Times New Roman" panose="02020603050405020304" pitchFamily="18" charset="0"/>
              </a:rPr>
              <a:t>Задача ребенка</a:t>
            </a:r>
            <a:r>
              <a:rPr lang="ru-RU" sz="2800" dirty="0">
                <a:solidFill>
                  <a:srgbClr val="002060"/>
                </a:solidFill>
                <a:effectLst/>
                <a:latin typeface="Times New Roman" panose="02020603050405020304" pitchFamily="18" charset="0"/>
                <a:ea typeface="Times New Roman" panose="02020603050405020304" pitchFamily="18" charset="0"/>
              </a:rPr>
              <a:t>: Взрослый просит закрыть глаза и пошуметь сзади, справа, слева, а затем спросить откуда исходил шум. «Откуда доносится звук?» Дети по очереди издают звук шумовыми кубиками, остальные слушают, закрыв глаза. Затем, не открывая их, показывают рукой, где, по их мнению, находится источник звука. Открыв глаза, проверяют себя.</a:t>
            </a:r>
          </a:p>
        </p:txBody>
      </p:sp>
    </p:spTree>
    <p:extLst>
      <p:ext uri="{BB962C8B-B14F-4D97-AF65-F5344CB8AC3E}">
        <p14:creationId xmlns:p14="http://schemas.microsoft.com/office/powerpoint/2010/main" val="3875026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F947AF5-87F7-2DDC-28B3-87B604F9BC36}"/>
              </a:ext>
            </a:extLst>
          </p:cNvPr>
          <p:cNvSpPr/>
          <p:nvPr/>
        </p:nvSpPr>
        <p:spPr>
          <a:xfrm>
            <a:off x="3721281" y="0"/>
            <a:ext cx="7823019" cy="1938992"/>
          </a:xfrm>
          <a:prstGeom prst="rect">
            <a:avLst/>
          </a:prstGeom>
          <a:noFill/>
        </p:spPr>
        <p:txBody>
          <a:bodyPr wrap="square" lIns="91440" tIns="45720" rIns="91440" bIns="45720">
            <a:spAutoFit/>
          </a:bodyPr>
          <a:lstStyle/>
          <a:p>
            <a:pPr algn="ctr"/>
            <a:r>
              <a:rPr lang="ru-RU" sz="6000" b="1" u="sng" cap="none" spc="0" dirty="0">
                <a:ln w="19050">
                  <a:solidFill>
                    <a:srgbClr val="002060"/>
                  </a:solidFill>
                  <a:prstDash val="solid"/>
                </a:ln>
                <a:solidFill>
                  <a:srgbClr val="7030A0"/>
                </a:solidFill>
                <a:latin typeface="Comic Sans MS" panose="030F0702030302020204" pitchFamily="66" charset="0"/>
              </a:rPr>
              <a:t>Методические указания</a:t>
            </a:r>
          </a:p>
        </p:txBody>
      </p:sp>
      <p:sp>
        <p:nvSpPr>
          <p:cNvPr id="3" name="TextBox 2">
            <a:extLst>
              <a:ext uri="{FF2B5EF4-FFF2-40B4-BE49-F238E27FC236}">
                <a16:creationId xmlns:a16="http://schemas.microsoft.com/office/drawing/2014/main" id="{3D3288AC-6031-2E2E-7FC7-9530BF8F3C46}"/>
              </a:ext>
            </a:extLst>
          </p:cNvPr>
          <p:cNvSpPr txBox="1"/>
          <p:nvPr/>
        </p:nvSpPr>
        <p:spPr>
          <a:xfrm>
            <a:off x="2983230" y="2343414"/>
            <a:ext cx="9208770" cy="2171172"/>
          </a:xfrm>
          <a:prstGeom prst="rect">
            <a:avLst/>
          </a:prstGeom>
          <a:noFill/>
        </p:spPr>
        <p:txBody>
          <a:bodyPr wrap="square" rtlCol="0">
            <a:spAutoFit/>
          </a:bodyPr>
          <a:lstStyle/>
          <a:p>
            <a:pPr indent="450215" algn="just">
              <a:lnSpc>
                <a:spcPct val="115000"/>
              </a:lnSpc>
              <a:spcAft>
                <a:spcPts val="1000"/>
              </a:spcAft>
            </a:pPr>
            <a:r>
              <a:rPr lang="ru-RU" sz="40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Пособие можно использовать как в подгрупповой (до 10 человек), так и в индивидуальной работе с детьми;</a:t>
            </a:r>
            <a:endParaRPr lang="ru-RU" sz="40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851560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EC7408A-35AC-7E44-EA9D-B71DE8A68D3A}"/>
              </a:ext>
            </a:extLst>
          </p:cNvPr>
          <p:cNvSpPr/>
          <p:nvPr/>
        </p:nvSpPr>
        <p:spPr>
          <a:xfrm>
            <a:off x="3332661" y="2251710"/>
            <a:ext cx="7823019" cy="1938992"/>
          </a:xfrm>
          <a:prstGeom prst="rect">
            <a:avLst/>
          </a:prstGeom>
          <a:noFill/>
        </p:spPr>
        <p:txBody>
          <a:bodyPr wrap="square" lIns="91440" tIns="45720" rIns="91440" bIns="45720">
            <a:spAutoFit/>
          </a:bodyPr>
          <a:lstStyle/>
          <a:p>
            <a:pPr algn="ctr"/>
            <a:r>
              <a:rPr lang="ru-RU" sz="6000" b="1" u="sng" cap="none" spc="0" dirty="0">
                <a:ln w="19050">
                  <a:solidFill>
                    <a:srgbClr val="002060"/>
                  </a:solidFill>
                  <a:prstDash val="solid"/>
                </a:ln>
                <a:solidFill>
                  <a:srgbClr val="7030A0"/>
                </a:solidFill>
                <a:latin typeface="Comic Sans MS" panose="030F0702030302020204" pitchFamily="66" charset="0"/>
              </a:rPr>
              <a:t>Спасибо за внимание</a:t>
            </a:r>
          </a:p>
        </p:txBody>
      </p:sp>
    </p:spTree>
    <p:extLst>
      <p:ext uri="{BB962C8B-B14F-4D97-AF65-F5344CB8AC3E}">
        <p14:creationId xmlns:p14="http://schemas.microsoft.com/office/powerpoint/2010/main" val="2319468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81DE929-4F79-398A-104F-EDB69F73444D}"/>
              </a:ext>
            </a:extLst>
          </p:cNvPr>
          <p:cNvSpPr/>
          <p:nvPr/>
        </p:nvSpPr>
        <p:spPr>
          <a:xfrm>
            <a:off x="4843521" y="-84475"/>
            <a:ext cx="5240537" cy="1015663"/>
          </a:xfrm>
          <a:prstGeom prst="rect">
            <a:avLst/>
          </a:prstGeom>
          <a:noFill/>
        </p:spPr>
        <p:txBody>
          <a:bodyPr wrap="none" lIns="91440" tIns="45720" rIns="91440" bIns="45720">
            <a:spAutoFit/>
          </a:bodyPr>
          <a:lstStyle/>
          <a:p>
            <a:pPr algn="ctr"/>
            <a:r>
              <a:rPr lang="ru-RU" sz="6000" b="1" cap="none" spc="0" dirty="0">
                <a:ln w="19050">
                  <a:solidFill>
                    <a:srgbClr val="002060"/>
                  </a:solidFill>
                  <a:prstDash val="solid"/>
                </a:ln>
                <a:solidFill>
                  <a:srgbClr val="7030A0"/>
                </a:solidFill>
                <a:latin typeface="Comic Sans MS" panose="030F0702030302020204" pitchFamily="66" charset="0"/>
              </a:rPr>
              <a:t>Актуальность</a:t>
            </a:r>
          </a:p>
        </p:txBody>
      </p:sp>
      <p:sp>
        <p:nvSpPr>
          <p:cNvPr id="3" name="TextBox 2">
            <a:extLst>
              <a:ext uri="{FF2B5EF4-FFF2-40B4-BE49-F238E27FC236}">
                <a16:creationId xmlns:a16="http://schemas.microsoft.com/office/drawing/2014/main" id="{07D7D5A0-633C-8D4E-6C30-D324ED788682}"/>
              </a:ext>
            </a:extLst>
          </p:cNvPr>
          <p:cNvSpPr txBox="1"/>
          <p:nvPr/>
        </p:nvSpPr>
        <p:spPr>
          <a:xfrm>
            <a:off x="2979420" y="759738"/>
            <a:ext cx="9212580" cy="6278642"/>
          </a:xfrm>
          <a:prstGeom prst="rect">
            <a:avLst/>
          </a:prstGeom>
          <a:noFill/>
        </p:spPr>
        <p:txBody>
          <a:bodyPr wrap="square" rtlCol="0">
            <a:spAutoFit/>
          </a:bodyPr>
          <a:lstStyle/>
          <a:p>
            <a:pPr indent="450215" algn="just"/>
            <a:r>
              <a:rPr lang="ru-RU" sz="2400" b="1" dirty="0">
                <a:solidFill>
                  <a:srgbClr val="002060"/>
                </a:solidFill>
                <a:effectLst/>
                <a:latin typeface="Times New Roman" panose="02020603050405020304" pitchFamily="18" charset="0"/>
                <a:ea typeface="Times New Roman" panose="02020603050405020304" pitchFamily="18" charset="0"/>
              </a:rPr>
              <a:t>У ребенка, с момента его появления на свет, присутствует врожденный интерес к миру звуков. С давних времен родители клали в колыбель разнообразные игрушки, которые непременно имели свой «голос». Их сейчас называют погремушками. Младенцы, кроме манипулирования, прислушивались к звукам, которые она издает. Так, ребенок, посредствам экспериментирования со звучащими предметами начинает познавать мир. </a:t>
            </a:r>
          </a:p>
          <a:p>
            <a:pPr indent="450215" algn="just"/>
            <a:r>
              <a:rPr lang="ru-RU" sz="2400" b="1" dirty="0">
                <a:solidFill>
                  <a:srgbClr val="002060"/>
                </a:solidFill>
                <a:effectLst/>
                <a:latin typeface="Times New Roman" panose="02020603050405020304" pitchFamily="18" charset="0"/>
                <a:ea typeface="Times New Roman" panose="02020603050405020304" pitchFamily="18" charset="0"/>
              </a:rPr>
              <a:t>В повседневной жизни мы окружены звуками и шумами. Они помогают понять все, что происходит вокруг нас. Звуки может издавать любой предмет, природный объект или человек.</a:t>
            </a:r>
          </a:p>
          <a:p>
            <a:pPr indent="450215" algn="just"/>
            <a:r>
              <a:rPr lang="ru-RU" sz="2400" b="1" dirty="0">
                <a:solidFill>
                  <a:srgbClr val="002060"/>
                </a:solidFill>
                <a:effectLst/>
                <a:latin typeface="Times New Roman" panose="02020603050405020304" pitchFamily="18" charset="0"/>
                <a:ea typeface="Times New Roman" panose="02020603050405020304" pitchFamily="18" charset="0"/>
              </a:rPr>
              <a:t>Прослушивание звуков и шумов позволяет развить у ребенка слуховую память, концентрацию внимания, умение дифференцировать звуки и шумы громкие, тихие.</a:t>
            </a:r>
          </a:p>
          <a:p>
            <a:pPr indent="450215" algn="just"/>
            <a:r>
              <a:rPr lang="ru-RU" sz="2400" b="1" dirty="0">
                <a:solidFill>
                  <a:srgbClr val="002060"/>
                </a:solidFill>
                <a:effectLst/>
                <a:latin typeface="Times New Roman" panose="02020603050405020304" pitchFamily="18" charset="0"/>
                <a:ea typeface="Times New Roman" panose="02020603050405020304" pitchFamily="18" charset="0"/>
              </a:rPr>
              <a:t>В связи с этим нами было разработано методическое многофункциональное пособие «Шумовые кубики».</a:t>
            </a:r>
          </a:p>
          <a:p>
            <a:endParaRPr lang="ru-RU" dirty="0"/>
          </a:p>
        </p:txBody>
      </p:sp>
    </p:spTree>
    <p:extLst>
      <p:ext uri="{BB962C8B-B14F-4D97-AF65-F5344CB8AC3E}">
        <p14:creationId xmlns:p14="http://schemas.microsoft.com/office/powerpoint/2010/main" val="1024347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2EE340-05D6-5063-C5BE-1A50B8512514}"/>
              </a:ext>
            </a:extLst>
          </p:cNvPr>
          <p:cNvSpPr txBox="1"/>
          <p:nvPr/>
        </p:nvSpPr>
        <p:spPr>
          <a:xfrm>
            <a:off x="2979420" y="759738"/>
            <a:ext cx="9212580" cy="4837222"/>
          </a:xfrm>
          <a:prstGeom prst="rect">
            <a:avLst/>
          </a:prstGeom>
          <a:noFill/>
        </p:spPr>
        <p:txBody>
          <a:bodyPr wrap="square" rtlCol="0">
            <a:spAutoFit/>
          </a:bodyPr>
          <a:lstStyle/>
          <a:p>
            <a:pPr indent="450215" algn="just">
              <a:lnSpc>
                <a:spcPct val="115000"/>
              </a:lnSpc>
              <a:spcAft>
                <a:spcPts val="1000"/>
              </a:spcAft>
            </a:pPr>
            <a:r>
              <a:rPr lang="ru-RU" sz="4000" b="1" u="sng"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Цель</a:t>
            </a:r>
            <a:r>
              <a:rPr lang="ru-RU" sz="40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ru-RU" sz="40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развитие слуховой памяти, умение различать и дифференцировать шумы, развитие логики, тренировка концентрации внимания. Косвенно происходит подготовка к </a:t>
            </a:r>
            <a:r>
              <a:rPr lang="ru-RU" sz="4000" u="sng"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hlinkClick r:id="rId2" tooltip="Музыка. Игры, дидактические пособия ">
                  <a:extLst>
                    <a:ext uri="{A12FA001-AC4F-418D-AE19-62706E023703}">
                      <ahyp:hlinkClr xmlns:ahyp="http://schemas.microsoft.com/office/drawing/2018/hyperlinkcolor" val="tx"/>
                    </a:ext>
                  </a:extLst>
                </a:hlinkClick>
              </a:rPr>
              <a:t>музыкальным занятиям</a:t>
            </a:r>
            <a:r>
              <a:rPr lang="ru-RU" sz="40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к работе в тишине.</a:t>
            </a:r>
            <a:endParaRPr lang="ru-RU" sz="40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endParaRPr lang="ru-RU" sz="2400" dirty="0"/>
          </a:p>
        </p:txBody>
      </p:sp>
    </p:spTree>
    <p:extLst>
      <p:ext uri="{BB962C8B-B14F-4D97-AF65-F5344CB8AC3E}">
        <p14:creationId xmlns:p14="http://schemas.microsoft.com/office/powerpoint/2010/main" val="4070714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7CF26D7-3E75-76D0-1F07-FF7B05F4757D}"/>
              </a:ext>
            </a:extLst>
          </p:cNvPr>
          <p:cNvSpPr txBox="1"/>
          <p:nvPr/>
        </p:nvSpPr>
        <p:spPr>
          <a:xfrm>
            <a:off x="2971800" y="333421"/>
            <a:ext cx="9220199" cy="6439712"/>
          </a:xfrm>
          <a:prstGeom prst="rect">
            <a:avLst/>
          </a:prstGeom>
          <a:noFill/>
        </p:spPr>
        <p:txBody>
          <a:bodyPr wrap="square">
            <a:spAutoFit/>
          </a:bodyPr>
          <a:lstStyle/>
          <a:p>
            <a:pPr indent="450215" algn="ctr">
              <a:lnSpc>
                <a:spcPct val="115000"/>
              </a:lnSpc>
              <a:spcAft>
                <a:spcPts val="1000"/>
              </a:spcAft>
            </a:pPr>
            <a:r>
              <a:rPr lang="ru-RU"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Задачи</a:t>
            </a:r>
            <a:r>
              <a:rPr lang="ru-RU"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spcAft>
                <a:spcPts val="1000"/>
              </a:spcAft>
            </a:pPr>
            <a:r>
              <a:rPr lang="ru-RU" sz="2400" u="sng"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Образовательные</a:t>
            </a:r>
            <a:r>
              <a:rPr lang="ru-RU"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tabLst>
                <a:tab pos="540385" algn="l"/>
              </a:tabLst>
            </a:pPr>
            <a:r>
              <a:rPr lang="ru-RU" sz="2400" dirty="0">
                <a:solidFill>
                  <a:srgbClr val="002060"/>
                </a:solidFill>
                <a:effectLst/>
                <a:latin typeface="Times New Roman" panose="02020603050405020304" pitchFamily="18" charset="0"/>
                <a:ea typeface="Times New Roman" panose="02020603050405020304" pitchFamily="18" charset="0"/>
              </a:rPr>
              <a:t>Формировать умение различать и дифференцировать шумы;</a:t>
            </a:r>
          </a:p>
          <a:p>
            <a:pPr marL="342900" lvl="0" indent="-342900">
              <a:buFont typeface="Symbol" panose="05050102010706020507" pitchFamily="18" charset="2"/>
              <a:buChar char=""/>
              <a:tabLst>
                <a:tab pos="540385" algn="l"/>
              </a:tabLst>
            </a:pPr>
            <a:r>
              <a:rPr lang="ru-RU" sz="2400" dirty="0">
                <a:solidFill>
                  <a:srgbClr val="002060"/>
                </a:solidFill>
                <a:effectLst/>
                <a:latin typeface="Times New Roman" panose="02020603050405020304" pitchFamily="18" charset="0"/>
                <a:ea typeface="Times New Roman" panose="02020603050405020304" pitchFamily="18" charset="0"/>
              </a:rPr>
              <a:t>Закреплять знание основных цветов;</a:t>
            </a:r>
          </a:p>
          <a:p>
            <a:pPr marL="342900" lvl="0" indent="-342900">
              <a:buFont typeface="Symbol" panose="05050102010706020507" pitchFamily="18" charset="2"/>
              <a:buChar char=""/>
              <a:tabLst>
                <a:tab pos="540385" algn="l"/>
              </a:tabLst>
            </a:pPr>
            <a:r>
              <a:rPr lang="ru-RU" sz="2400" dirty="0">
                <a:solidFill>
                  <a:srgbClr val="002060"/>
                </a:solidFill>
                <a:effectLst/>
                <a:latin typeface="Times New Roman" panose="02020603050405020304" pitchFamily="18" charset="0"/>
                <a:ea typeface="Times New Roman" panose="02020603050405020304" pitchFamily="18" charset="0"/>
              </a:rPr>
              <a:t>Закреплять знание программных русских народных сказок;</a:t>
            </a:r>
          </a:p>
          <a:p>
            <a:pPr>
              <a:tabLst>
                <a:tab pos="540385" algn="l"/>
              </a:tabLst>
            </a:pPr>
            <a:endParaRPr lang="ru-RU" sz="2400" dirty="0">
              <a:solidFill>
                <a:srgbClr val="002060"/>
              </a:solidFill>
              <a:effectLst/>
              <a:latin typeface="Times New Roman" panose="02020603050405020304" pitchFamily="18" charset="0"/>
              <a:ea typeface="Times New Roman" panose="02020603050405020304" pitchFamily="18" charset="0"/>
            </a:endParaRPr>
          </a:p>
          <a:p>
            <a:pPr indent="446088">
              <a:tabLst>
                <a:tab pos="540385" algn="l"/>
              </a:tabLst>
            </a:pPr>
            <a:r>
              <a:rPr lang="ru-RU" sz="2400" u="sng" dirty="0">
                <a:solidFill>
                  <a:srgbClr val="002060"/>
                </a:solidFill>
                <a:effectLst/>
                <a:latin typeface="Times New Roman" panose="02020603050405020304" pitchFamily="18" charset="0"/>
                <a:ea typeface="Times New Roman" panose="02020603050405020304" pitchFamily="18" charset="0"/>
              </a:rPr>
              <a:t>Развивающие</a:t>
            </a:r>
            <a:r>
              <a:rPr lang="ru-RU" sz="2400" dirty="0">
                <a:solidFill>
                  <a:srgbClr val="002060"/>
                </a:solidFill>
                <a:effectLst/>
                <a:latin typeface="Times New Roman" panose="02020603050405020304" pitchFamily="18" charset="0"/>
                <a:ea typeface="Times New Roman" panose="02020603050405020304" pitchFamily="18" charset="0"/>
              </a:rPr>
              <a:t>:</a:t>
            </a:r>
          </a:p>
          <a:p>
            <a:pPr>
              <a:tabLst>
                <a:tab pos="540385" algn="l"/>
              </a:tabLst>
            </a:pPr>
            <a:endParaRPr lang="ru-RU" sz="2400" dirty="0">
              <a:solidFill>
                <a:srgbClr val="002060"/>
              </a:solidFill>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540385" algn="l"/>
              </a:tabLst>
            </a:pPr>
            <a:r>
              <a:rPr lang="ru-RU" sz="2400" dirty="0">
                <a:solidFill>
                  <a:srgbClr val="002060"/>
                </a:solidFill>
                <a:effectLst/>
                <a:latin typeface="Times New Roman" panose="02020603050405020304" pitchFamily="18" charset="0"/>
                <a:ea typeface="Times New Roman" panose="02020603050405020304" pitchFamily="18" charset="0"/>
              </a:rPr>
              <a:t>развитие слухового восприятия и дифференциация шумовых различий; тренировка моторики, развитие слухового внимания и памяти, подготовка к восприятию музыки.</a:t>
            </a:r>
          </a:p>
          <a:p>
            <a:pPr marL="342900" lvl="0" indent="-342900">
              <a:buFont typeface="Symbol" panose="05050102010706020507" pitchFamily="18" charset="2"/>
              <a:buChar char=""/>
              <a:tabLst>
                <a:tab pos="540385" algn="l"/>
              </a:tabLst>
            </a:pPr>
            <a:r>
              <a:rPr lang="ru-RU" sz="2400" dirty="0">
                <a:solidFill>
                  <a:srgbClr val="002060"/>
                </a:solidFill>
                <a:effectLst/>
                <a:latin typeface="Times New Roman" panose="02020603050405020304" pitchFamily="18" charset="0"/>
                <a:ea typeface="Times New Roman" panose="02020603050405020304" pitchFamily="18" charset="0"/>
              </a:rPr>
              <a:t>Развивать психические процессы: внимание, память, восприятие, воображение, стимуляция мыслительных операций;</a:t>
            </a:r>
          </a:p>
          <a:p>
            <a:pPr marL="342900" lvl="0" indent="-342900">
              <a:buFont typeface="Symbol" panose="05050102010706020507" pitchFamily="18" charset="2"/>
              <a:buChar char=""/>
              <a:tabLst>
                <a:tab pos="540385" algn="l"/>
              </a:tabLst>
            </a:pPr>
            <a:r>
              <a:rPr lang="ru-RU" sz="2400" dirty="0">
                <a:solidFill>
                  <a:srgbClr val="002060"/>
                </a:solidFill>
                <a:effectLst/>
                <a:latin typeface="Times New Roman" panose="02020603050405020304" pitchFamily="18" charset="0"/>
                <a:ea typeface="Times New Roman" panose="02020603050405020304" pitchFamily="18" charset="0"/>
              </a:rPr>
              <a:t>Развивать слуховую память и речь;</a:t>
            </a:r>
          </a:p>
          <a:p>
            <a:pPr marL="342900" lvl="0" indent="-342900">
              <a:buFont typeface="Symbol" panose="05050102010706020507" pitchFamily="18" charset="2"/>
              <a:buChar char=""/>
              <a:tabLst>
                <a:tab pos="540385" algn="l"/>
              </a:tabLst>
            </a:pPr>
            <a:r>
              <a:rPr lang="ru-RU" sz="2400" dirty="0">
                <a:solidFill>
                  <a:srgbClr val="002060"/>
                </a:solidFill>
                <a:effectLst/>
                <a:latin typeface="Times New Roman" panose="02020603050405020304" pitchFamily="18" charset="0"/>
                <a:ea typeface="Times New Roman" panose="02020603050405020304" pitchFamily="18" charset="0"/>
              </a:rPr>
              <a:t>Развивать умение концентрировать внимание;</a:t>
            </a:r>
          </a:p>
          <a:p>
            <a:pPr marL="342900" lvl="0" indent="-342900">
              <a:buFont typeface="Symbol" panose="05050102010706020507" pitchFamily="18" charset="2"/>
              <a:buChar char=""/>
              <a:tabLst>
                <a:tab pos="540385" algn="l"/>
              </a:tabLst>
            </a:pPr>
            <a:r>
              <a:rPr lang="ru-RU" sz="2400" dirty="0">
                <a:solidFill>
                  <a:srgbClr val="002060"/>
                </a:solidFill>
                <a:effectLst/>
                <a:latin typeface="Times New Roman" panose="02020603050405020304" pitchFamily="18" charset="0"/>
                <a:ea typeface="Times New Roman" panose="02020603050405020304" pitchFamily="18" charset="0"/>
              </a:rPr>
              <a:t>Развивать логическое мышление;</a:t>
            </a:r>
            <a:endParaRPr lang="ru-RU" sz="1800" dirty="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02721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F075F10-F571-2B9D-CDE8-A59012B8D57F}"/>
              </a:ext>
            </a:extLst>
          </p:cNvPr>
          <p:cNvSpPr txBox="1"/>
          <p:nvPr/>
        </p:nvSpPr>
        <p:spPr>
          <a:xfrm>
            <a:off x="3136583" y="1943064"/>
            <a:ext cx="9055417" cy="2246769"/>
          </a:xfrm>
          <a:prstGeom prst="rect">
            <a:avLst/>
          </a:prstGeom>
          <a:noFill/>
        </p:spPr>
        <p:txBody>
          <a:bodyPr wrap="square">
            <a:spAutoFit/>
          </a:bodyPr>
          <a:lstStyle/>
          <a:p>
            <a:pPr>
              <a:tabLst>
                <a:tab pos="540385" algn="l"/>
              </a:tabLst>
            </a:pPr>
            <a:r>
              <a:rPr lang="ru-RU" sz="2800" u="sng" dirty="0">
                <a:solidFill>
                  <a:srgbClr val="002060"/>
                </a:solidFill>
                <a:effectLst/>
                <a:latin typeface="Times New Roman" panose="02020603050405020304" pitchFamily="18" charset="0"/>
                <a:ea typeface="Times New Roman" panose="02020603050405020304" pitchFamily="18" charset="0"/>
              </a:rPr>
              <a:t>Воспитывающие</a:t>
            </a:r>
            <a:r>
              <a:rPr lang="ru-RU" sz="2800" dirty="0">
                <a:solidFill>
                  <a:srgbClr val="002060"/>
                </a:solidFill>
                <a:effectLst/>
                <a:latin typeface="Times New Roman" panose="02020603050405020304" pitchFamily="18" charset="0"/>
                <a:ea typeface="Times New Roman" panose="02020603050405020304" pitchFamily="18" charset="0"/>
              </a:rPr>
              <a:t>:</a:t>
            </a:r>
          </a:p>
          <a:p>
            <a:pPr>
              <a:tabLst>
                <a:tab pos="540385" algn="l"/>
              </a:tabLst>
            </a:pPr>
            <a:endParaRPr lang="ru-RU" sz="2800" dirty="0">
              <a:solidFill>
                <a:srgbClr val="002060"/>
              </a:solidFill>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540385" algn="l"/>
              </a:tabLst>
            </a:pPr>
            <a:r>
              <a:rPr lang="ru-RU" sz="2800" dirty="0">
                <a:solidFill>
                  <a:srgbClr val="002060"/>
                </a:solidFill>
                <a:effectLst/>
                <a:latin typeface="Times New Roman" panose="02020603050405020304" pitchFamily="18" charset="0"/>
                <a:ea typeface="Times New Roman" panose="02020603050405020304" pitchFamily="18" charset="0"/>
              </a:rPr>
              <a:t>Мотивировать детей на сосредоточенность правильного решения</a:t>
            </a:r>
          </a:p>
          <a:p>
            <a:pPr marL="342900" lvl="0" indent="-342900">
              <a:buFont typeface="Symbol" panose="05050102010706020507" pitchFamily="18" charset="2"/>
              <a:buChar char=""/>
              <a:tabLst>
                <a:tab pos="540385" algn="l"/>
              </a:tabLst>
            </a:pPr>
            <a:r>
              <a:rPr lang="ru-RU" sz="2800" dirty="0">
                <a:solidFill>
                  <a:srgbClr val="002060"/>
                </a:solidFill>
                <a:effectLst/>
                <a:latin typeface="Times New Roman" panose="02020603050405020304" pitchFamily="18" charset="0"/>
                <a:ea typeface="Times New Roman" panose="02020603050405020304" pitchFamily="18" charset="0"/>
              </a:rPr>
              <a:t>Вызывать активный интерес детей к участию в  игре.</a:t>
            </a:r>
          </a:p>
        </p:txBody>
      </p:sp>
    </p:spTree>
    <p:extLst>
      <p:ext uri="{BB962C8B-B14F-4D97-AF65-F5344CB8AC3E}">
        <p14:creationId xmlns:p14="http://schemas.microsoft.com/office/powerpoint/2010/main" val="3829134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5A60478-9D40-4DC5-CBE8-60CF9E85DF01}"/>
              </a:ext>
            </a:extLst>
          </p:cNvPr>
          <p:cNvSpPr/>
          <p:nvPr/>
        </p:nvSpPr>
        <p:spPr>
          <a:xfrm>
            <a:off x="3322069" y="0"/>
            <a:ext cx="8260595" cy="1015663"/>
          </a:xfrm>
          <a:prstGeom prst="rect">
            <a:avLst/>
          </a:prstGeom>
          <a:noFill/>
        </p:spPr>
        <p:txBody>
          <a:bodyPr wrap="none" lIns="91440" tIns="45720" rIns="91440" bIns="45720">
            <a:spAutoFit/>
          </a:bodyPr>
          <a:lstStyle/>
          <a:p>
            <a:pPr algn="ctr"/>
            <a:r>
              <a:rPr lang="ru-RU" sz="6000" b="1" cap="none" spc="0" dirty="0">
                <a:ln w="19050">
                  <a:solidFill>
                    <a:srgbClr val="002060"/>
                  </a:solidFill>
                  <a:prstDash val="solid"/>
                </a:ln>
                <a:solidFill>
                  <a:srgbClr val="7030A0"/>
                </a:solidFill>
                <a:latin typeface="Comic Sans MS" panose="030F0702030302020204" pitchFamily="66" charset="0"/>
              </a:rPr>
              <a:t>Пособие состоит из:</a:t>
            </a:r>
          </a:p>
        </p:txBody>
      </p:sp>
      <p:pic>
        <p:nvPicPr>
          <p:cNvPr id="4" name="Рисунок 3">
            <a:extLst>
              <a:ext uri="{FF2B5EF4-FFF2-40B4-BE49-F238E27FC236}">
                <a16:creationId xmlns:a16="http://schemas.microsoft.com/office/drawing/2014/main" id="{60EEF9F7-CE57-0E85-AE89-EA06ED430189}"/>
              </a:ext>
            </a:extLst>
          </p:cNvPr>
          <p:cNvPicPr>
            <a:picLocks noChangeAspect="1"/>
          </p:cNvPicPr>
          <p:nvPr/>
        </p:nvPicPr>
        <p:blipFill rotWithShape="1">
          <a:blip r:embed="rId2">
            <a:extLst>
              <a:ext uri="{28A0092B-C50C-407E-A947-70E740481C1C}">
                <a14:useLocalDpi xmlns:a14="http://schemas.microsoft.com/office/drawing/2010/main" val="0"/>
              </a:ext>
            </a:extLst>
          </a:blip>
          <a:srcRect l="14642" t="16000" r="11877" b="20000"/>
          <a:stretch/>
        </p:blipFill>
        <p:spPr>
          <a:xfrm rot="16200000">
            <a:off x="5412340" y="1782310"/>
            <a:ext cx="3481622" cy="5390899"/>
          </a:xfrm>
          <a:prstGeom prst="roundRect">
            <a:avLst>
              <a:gd name="adj" fmla="val 11111"/>
            </a:avLst>
          </a:prstGeom>
          <a:ln w="190500" cap="rnd">
            <a:solidFill>
              <a:srgbClr val="002060"/>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relaxedInset"/>
            <a:extrusionClr>
              <a:srgbClr val="FFFFFF"/>
            </a:extrusionClr>
          </a:sp3d>
        </p:spPr>
      </p:pic>
      <p:sp>
        <p:nvSpPr>
          <p:cNvPr id="5" name="TextBox 4">
            <a:extLst>
              <a:ext uri="{FF2B5EF4-FFF2-40B4-BE49-F238E27FC236}">
                <a16:creationId xmlns:a16="http://schemas.microsoft.com/office/drawing/2014/main" id="{463CADF8-892E-4127-90BF-D41BE2EC3F70}"/>
              </a:ext>
            </a:extLst>
          </p:cNvPr>
          <p:cNvSpPr txBox="1"/>
          <p:nvPr/>
        </p:nvSpPr>
        <p:spPr>
          <a:xfrm>
            <a:off x="3543300" y="1276141"/>
            <a:ext cx="7578090" cy="1200329"/>
          </a:xfrm>
          <a:prstGeom prst="rect">
            <a:avLst/>
          </a:prstGeom>
          <a:noFill/>
        </p:spPr>
        <p:txBody>
          <a:bodyPr wrap="square" rtlCol="0">
            <a:spAutoFit/>
          </a:bodyPr>
          <a:lstStyle/>
          <a:p>
            <a:r>
              <a:rPr lang="ru-RU" sz="3600" dirty="0">
                <a:solidFill>
                  <a:srgbClr val="002060"/>
                </a:solidFill>
                <a:latin typeface="Times New Roman" panose="02020603050405020304" pitchFamily="18" charset="0"/>
                <a:ea typeface="Calibri" panose="020F0502020204030204" pitchFamily="34" charset="0"/>
              </a:rPr>
              <a:t>П</a:t>
            </a:r>
            <a:r>
              <a:rPr lang="ru-RU" sz="3600" dirty="0">
                <a:solidFill>
                  <a:srgbClr val="002060"/>
                </a:solidFill>
                <a:effectLst/>
                <a:latin typeface="Times New Roman" panose="02020603050405020304" pitchFamily="18" charset="0"/>
                <a:ea typeface="Calibri" panose="020F0502020204030204" pitchFamily="34" charset="0"/>
              </a:rPr>
              <a:t>ластмассовые кубики 12 шт. наполненные различным материалом</a:t>
            </a:r>
            <a:endParaRPr lang="ru-RU" sz="3600" dirty="0">
              <a:solidFill>
                <a:srgbClr val="002060"/>
              </a:solidFill>
            </a:endParaRPr>
          </a:p>
        </p:txBody>
      </p:sp>
    </p:spTree>
    <p:extLst>
      <p:ext uri="{BB962C8B-B14F-4D97-AF65-F5344CB8AC3E}">
        <p14:creationId xmlns:p14="http://schemas.microsoft.com/office/powerpoint/2010/main" val="2118542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9E282377-4B60-7250-2A18-B0D656B311BD}"/>
              </a:ext>
            </a:extLst>
          </p:cNvPr>
          <p:cNvPicPr>
            <a:picLocks noChangeAspect="1"/>
          </p:cNvPicPr>
          <p:nvPr/>
        </p:nvPicPr>
        <p:blipFill rotWithShape="1">
          <a:blip r:embed="rId2">
            <a:extLst>
              <a:ext uri="{28A0092B-C50C-407E-A947-70E740481C1C}">
                <a14:useLocalDpi xmlns:a14="http://schemas.microsoft.com/office/drawing/2010/main" val="0"/>
              </a:ext>
            </a:extLst>
          </a:blip>
          <a:srcRect l="15827" t="11000" r="4766" b="18167"/>
          <a:stretch/>
        </p:blipFill>
        <p:spPr>
          <a:xfrm>
            <a:off x="1227034" y="230114"/>
            <a:ext cx="5276635" cy="6397772"/>
          </a:xfrm>
          <a:prstGeom prst="roundRect">
            <a:avLst>
              <a:gd name="adj" fmla="val 11111"/>
            </a:avLst>
          </a:prstGeom>
          <a:ln w="190500" cap="rnd">
            <a:solidFill>
              <a:srgbClr val="002060"/>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relaxedInset"/>
            <a:extrusionClr>
              <a:srgbClr val="FFFFFF"/>
            </a:extrusionClr>
          </a:sp3d>
        </p:spPr>
      </p:pic>
      <p:sp>
        <p:nvSpPr>
          <p:cNvPr id="4" name="TextBox 3">
            <a:extLst>
              <a:ext uri="{FF2B5EF4-FFF2-40B4-BE49-F238E27FC236}">
                <a16:creationId xmlns:a16="http://schemas.microsoft.com/office/drawing/2014/main" id="{B23D8949-4DF1-6136-E52D-5212A249D617}"/>
              </a:ext>
            </a:extLst>
          </p:cNvPr>
          <p:cNvSpPr txBox="1"/>
          <p:nvPr/>
        </p:nvSpPr>
        <p:spPr>
          <a:xfrm>
            <a:off x="6671310" y="1558200"/>
            <a:ext cx="5520690" cy="3170099"/>
          </a:xfrm>
          <a:prstGeom prst="rect">
            <a:avLst/>
          </a:prstGeom>
          <a:noFill/>
        </p:spPr>
        <p:txBody>
          <a:bodyPr wrap="square" rtlCol="0">
            <a:spAutoFit/>
          </a:bodyPr>
          <a:lstStyle/>
          <a:p>
            <a:pPr algn="ctr"/>
            <a:r>
              <a:rPr lang="ru-RU" sz="4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Н</a:t>
            </a:r>
            <a:r>
              <a:rPr lang="ru-RU" sz="40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абор карточек с изображением  сказочных героев (Репка, Колобок, Три медведя)</a:t>
            </a:r>
            <a:endParaRPr lang="ru-RU" sz="40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576748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4BAE706B-5436-F7D6-3A88-0EDA979091AA}"/>
              </a:ext>
            </a:extLst>
          </p:cNvPr>
          <p:cNvPicPr>
            <a:picLocks noChangeAspect="1"/>
          </p:cNvPicPr>
          <p:nvPr/>
        </p:nvPicPr>
        <p:blipFill rotWithShape="1">
          <a:blip r:embed="rId2">
            <a:extLst>
              <a:ext uri="{28A0092B-C50C-407E-A947-70E740481C1C}">
                <a14:useLocalDpi xmlns:a14="http://schemas.microsoft.com/office/drawing/2010/main" val="0"/>
              </a:ext>
            </a:extLst>
          </a:blip>
          <a:srcRect t="17499" b="21334"/>
          <a:stretch/>
        </p:blipFill>
        <p:spPr>
          <a:xfrm>
            <a:off x="211707" y="666776"/>
            <a:ext cx="5080384" cy="5524447"/>
          </a:xfrm>
          <a:prstGeom prst="roundRect">
            <a:avLst>
              <a:gd name="adj" fmla="val 11111"/>
            </a:avLst>
          </a:prstGeom>
          <a:ln w="190500" cap="rnd">
            <a:solidFill>
              <a:srgbClr val="002060"/>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relaxedInset"/>
            <a:extrusionClr>
              <a:srgbClr val="FFFFFF"/>
            </a:extrusionClr>
          </a:sp3d>
        </p:spPr>
      </p:pic>
      <p:sp>
        <p:nvSpPr>
          <p:cNvPr id="4" name="TextBox 3">
            <a:extLst>
              <a:ext uri="{FF2B5EF4-FFF2-40B4-BE49-F238E27FC236}">
                <a16:creationId xmlns:a16="http://schemas.microsoft.com/office/drawing/2014/main" id="{1DB9B366-272D-896D-8DCB-ED7DE81A478D}"/>
              </a:ext>
            </a:extLst>
          </p:cNvPr>
          <p:cNvSpPr txBox="1"/>
          <p:nvPr/>
        </p:nvSpPr>
        <p:spPr>
          <a:xfrm>
            <a:off x="5962650" y="1866810"/>
            <a:ext cx="5520690" cy="2800767"/>
          </a:xfrm>
          <a:prstGeom prst="rect">
            <a:avLst/>
          </a:prstGeom>
          <a:noFill/>
        </p:spPr>
        <p:txBody>
          <a:bodyPr wrap="square" rtlCol="0">
            <a:spAutoFit/>
          </a:bodyPr>
          <a:lstStyle/>
          <a:p>
            <a:pPr algn="ctr"/>
            <a:r>
              <a:rPr lang="ru-RU" sz="4400" dirty="0">
                <a:solidFill>
                  <a:srgbClr val="002060"/>
                </a:solidFill>
                <a:latin typeface="Times New Roman" panose="02020603050405020304" pitchFamily="18" charset="0"/>
                <a:ea typeface="Calibri" panose="020F0502020204030204" pitchFamily="34" charset="0"/>
              </a:rPr>
              <a:t>Н</a:t>
            </a:r>
            <a:r>
              <a:rPr lang="ru-RU" sz="4400" dirty="0">
                <a:solidFill>
                  <a:srgbClr val="002060"/>
                </a:solidFill>
                <a:effectLst/>
                <a:latin typeface="Times New Roman" panose="02020603050405020304" pitchFamily="18" charset="0"/>
                <a:ea typeface="Calibri" panose="020F0502020204030204" pitchFamily="34" charset="0"/>
              </a:rPr>
              <a:t>абор карточек с изображением погремушек разного цвета.</a:t>
            </a:r>
            <a:endParaRPr lang="ru-RU" sz="80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25837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663A567A-9F0D-345F-45E5-2EB47379087F}"/>
              </a:ext>
            </a:extLst>
          </p:cNvPr>
          <p:cNvPicPr>
            <a:picLocks noChangeAspect="1"/>
          </p:cNvPicPr>
          <p:nvPr/>
        </p:nvPicPr>
        <p:blipFill rotWithShape="1">
          <a:blip r:embed="rId2">
            <a:extLst>
              <a:ext uri="{28A0092B-C50C-407E-A947-70E740481C1C}">
                <a14:useLocalDpi xmlns:a14="http://schemas.microsoft.com/office/drawing/2010/main" val="0"/>
              </a:ext>
            </a:extLst>
          </a:blip>
          <a:srcRect l="24546"/>
          <a:stretch/>
        </p:blipFill>
        <p:spPr>
          <a:xfrm>
            <a:off x="244550" y="141974"/>
            <a:ext cx="4229099" cy="3154118"/>
          </a:xfrm>
          <a:prstGeom prst="roundRect">
            <a:avLst>
              <a:gd name="adj" fmla="val 11111"/>
            </a:avLst>
          </a:prstGeom>
          <a:ln w="190500" cap="rnd">
            <a:solidFill>
              <a:srgbClr val="002060"/>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2" name="Прямоугольник 1">
            <a:extLst>
              <a:ext uri="{FF2B5EF4-FFF2-40B4-BE49-F238E27FC236}">
                <a16:creationId xmlns:a16="http://schemas.microsoft.com/office/drawing/2014/main" id="{AD2E704C-28CB-EA12-5822-31EC92E6E855}"/>
              </a:ext>
            </a:extLst>
          </p:cNvPr>
          <p:cNvSpPr/>
          <p:nvPr/>
        </p:nvSpPr>
        <p:spPr>
          <a:xfrm>
            <a:off x="6381400" y="0"/>
            <a:ext cx="2141933" cy="1015663"/>
          </a:xfrm>
          <a:prstGeom prst="rect">
            <a:avLst/>
          </a:prstGeom>
          <a:noFill/>
        </p:spPr>
        <p:txBody>
          <a:bodyPr wrap="none" lIns="91440" tIns="45720" rIns="91440" bIns="45720">
            <a:spAutoFit/>
          </a:bodyPr>
          <a:lstStyle/>
          <a:p>
            <a:pPr algn="ctr"/>
            <a:r>
              <a:rPr lang="ru-RU" sz="6000" b="1" cap="none" spc="0" dirty="0">
                <a:ln w="19050">
                  <a:solidFill>
                    <a:srgbClr val="002060"/>
                  </a:solidFill>
                  <a:prstDash val="solid"/>
                </a:ln>
                <a:solidFill>
                  <a:srgbClr val="7030A0"/>
                </a:solidFill>
                <a:latin typeface="Comic Sans MS" panose="030F0702030302020204" pitchFamily="66" charset="0"/>
              </a:rPr>
              <a:t>Игры</a:t>
            </a:r>
          </a:p>
        </p:txBody>
      </p:sp>
      <p:sp>
        <p:nvSpPr>
          <p:cNvPr id="3" name="Прямоугольник 2">
            <a:extLst>
              <a:ext uri="{FF2B5EF4-FFF2-40B4-BE49-F238E27FC236}">
                <a16:creationId xmlns:a16="http://schemas.microsoft.com/office/drawing/2014/main" id="{26E40A8F-6520-0F02-7F7A-779EBB4FA119}"/>
              </a:ext>
            </a:extLst>
          </p:cNvPr>
          <p:cNvSpPr/>
          <p:nvPr/>
        </p:nvSpPr>
        <p:spPr>
          <a:xfrm>
            <a:off x="4616493" y="1015663"/>
            <a:ext cx="5671745" cy="1015663"/>
          </a:xfrm>
          <a:prstGeom prst="rect">
            <a:avLst/>
          </a:prstGeom>
          <a:noFill/>
        </p:spPr>
        <p:txBody>
          <a:bodyPr wrap="none" lIns="91440" tIns="45720" rIns="91440" bIns="45720">
            <a:spAutoFit/>
          </a:bodyPr>
          <a:lstStyle/>
          <a:p>
            <a:pPr algn="ctr"/>
            <a:r>
              <a:rPr lang="ru-RU" sz="6000" b="1" u="sng" cap="none" spc="0" dirty="0">
                <a:ln w="19050">
                  <a:solidFill>
                    <a:srgbClr val="002060"/>
                  </a:solidFill>
                  <a:prstDash val="solid"/>
                </a:ln>
                <a:solidFill>
                  <a:srgbClr val="7030A0"/>
                </a:solidFill>
                <a:latin typeface="Comic Sans MS" panose="030F0702030302020204" pitchFamily="66" charset="0"/>
              </a:rPr>
              <a:t>Звуковое лото</a:t>
            </a:r>
          </a:p>
        </p:txBody>
      </p:sp>
      <p:sp>
        <p:nvSpPr>
          <p:cNvPr id="4" name="TextBox 3">
            <a:extLst>
              <a:ext uri="{FF2B5EF4-FFF2-40B4-BE49-F238E27FC236}">
                <a16:creationId xmlns:a16="http://schemas.microsoft.com/office/drawing/2014/main" id="{9DA8D4B8-11C4-7D49-9868-10D628FA7E8D}"/>
              </a:ext>
            </a:extLst>
          </p:cNvPr>
          <p:cNvSpPr txBox="1"/>
          <p:nvPr/>
        </p:nvSpPr>
        <p:spPr>
          <a:xfrm>
            <a:off x="4616492" y="2495460"/>
            <a:ext cx="7453587" cy="3463320"/>
          </a:xfrm>
          <a:prstGeom prst="rect">
            <a:avLst/>
          </a:prstGeom>
          <a:noFill/>
        </p:spPr>
        <p:txBody>
          <a:bodyPr wrap="square" rtlCol="0">
            <a:spAutoFit/>
          </a:bodyPr>
          <a:lstStyle/>
          <a:p>
            <a:pPr indent="630238" algn="just">
              <a:lnSpc>
                <a:spcPct val="115000"/>
              </a:lnSpc>
              <a:tabLst>
                <a:tab pos="810260" algn="l"/>
              </a:tabLst>
            </a:pPr>
            <a:r>
              <a:rPr lang="ru-RU" sz="2400" b="1" u="sng"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Задача педагога</a:t>
            </a:r>
            <a:r>
              <a:rPr lang="ru-RU"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развивать слуховое внимание, воображение, умение детей соотносить картинку с озвученным предметом.</a:t>
            </a:r>
            <a:endParaRPr lang="ru-RU"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indent="630238" algn="just">
              <a:lnSpc>
                <a:spcPct val="115000"/>
              </a:lnSpc>
              <a:spcAft>
                <a:spcPts val="1000"/>
              </a:spcAft>
              <a:tabLst>
                <a:tab pos="810260" algn="l"/>
              </a:tabLst>
            </a:pPr>
            <a:r>
              <a:rPr lang="ru-RU" sz="2400" b="1" u="sng"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Задача ребенка</a:t>
            </a:r>
            <a:r>
              <a:rPr lang="ru-RU"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Взрослый предлагает ребенку слушая кубик определить какому сказочному герою подходит этот звук. Ребенок должен поставить подходящий по его мнению звучащий кубик на пустое поле напротив сказочного героя.</a:t>
            </a:r>
            <a:endParaRPr lang="ru-RU"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Рисунок 9">
            <a:extLst>
              <a:ext uri="{FF2B5EF4-FFF2-40B4-BE49-F238E27FC236}">
                <a16:creationId xmlns:a16="http://schemas.microsoft.com/office/drawing/2014/main" id="{051A075A-A8C7-39D1-BBB4-7B0C55E58D89}"/>
              </a:ext>
            </a:extLst>
          </p:cNvPr>
          <p:cNvPicPr>
            <a:picLocks noChangeAspect="1"/>
          </p:cNvPicPr>
          <p:nvPr/>
        </p:nvPicPr>
        <p:blipFill rotWithShape="1">
          <a:blip r:embed="rId3">
            <a:extLst>
              <a:ext uri="{28A0092B-C50C-407E-A947-70E740481C1C}">
                <a14:useLocalDpi xmlns:a14="http://schemas.microsoft.com/office/drawing/2010/main" val="0"/>
              </a:ext>
            </a:extLst>
          </a:blip>
          <a:srcRect l="19260" r="20452"/>
          <a:stretch/>
        </p:blipFill>
        <p:spPr>
          <a:xfrm>
            <a:off x="244550" y="3429000"/>
            <a:ext cx="3541971" cy="3306181"/>
          </a:xfrm>
          <a:prstGeom prst="roundRect">
            <a:avLst>
              <a:gd name="adj" fmla="val 11111"/>
            </a:avLst>
          </a:prstGeom>
          <a:ln w="190500" cap="rnd">
            <a:solidFill>
              <a:srgbClr val="002060"/>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val="126908239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TotalTime>
  <Words>981</Words>
  <Application>Microsoft Office PowerPoint</Application>
  <PresentationFormat>Широкоэкранный</PresentationFormat>
  <Paragraphs>69</Paragraphs>
  <Slides>17</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17</vt:i4>
      </vt:variant>
    </vt:vector>
  </HeadingPairs>
  <TitlesOfParts>
    <vt:vector size="24" baseType="lpstr">
      <vt:lpstr>Arial</vt:lpstr>
      <vt:lpstr>Calibri</vt:lpstr>
      <vt:lpstr>Calibri Light</vt:lpstr>
      <vt:lpstr>Comic Sans MS</vt:lpstr>
      <vt:lpstr>Symbol</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Светлана Яковлева</dc:creator>
  <cp:lastModifiedBy>Светлана Яковлева</cp:lastModifiedBy>
  <cp:revision>2</cp:revision>
  <dcterms:created xsi:type="dcterms:W3CDTF">2024-04-03T19:17:49Z</dcterms:created>
  <dcterms:modified xsi:type="dcterms:W3CDTF">2024-04-05T12:08:31Z</dcterms:modified>
</cp:coreProperties>
</file>